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0"/>
  </p:notesMasterIdLst>
  <p:sldIdLst>
    <p:sldId id="257" r:id="rId2"/>
    <p:sldId id="486" r:id="rId3"/>
    <p:sldId id="650" r:id="rId4"/>
    <p:sldId id="651" r:id="rId5"/>
    <p:sldId id="652" r:id="rId6"/>
    <p:sldId id="654" r:id="rId7"/>
    <p:sldId id="655" r:id="rId8"/>
    <p:sldId id="656" r:id="rId9"/>
    <p:sldId id="657" r:id="rId10"/>
    <p:sldId id="658" r:id="rId11"/>
    <p:sldId id="653" r:id="rId12"/>
    <p:sldId id="513" r:id="rId13"/>
    <p:sldId id="514" r:id="rId14"/>
    <p:sldId id="671" r:id="rId15"/>
    <p:sldId id="597" r:id="rId16"/>
    <p:sldId id="670" r:id="rId17"/>
    <p:sldId id="598" r:id="rId18"/>
    <p:sldId id="539" r:id="rId19"/>
    <p:sldId id="665" r:id="rId20"/>
    <p:sldId id="547" r:id="rId21"/>
    <p:sldId id="548" r:id="rId22"/>
    <p:sldId id="549" r:id="rId23"/>
    <p:sldId id="659" r:id="rId24"/>
    <p:sldId id="660" r:id="rId25"/>
    <p:sldId id="544" r:id="rId26"/>
    <p:sldId id="662" r:id="rId27"/>
    <p:sldId id="663" r:id="rId28"/>
    <p:sldId id="666" r:id="rId29"/>
    <p:sldId id="667" r:id="rId30"/>
    <p:sldId id="668" r:id="rId31"/>
    <p:sldId id="669" r:id="rId32"/>
    <p:sldId id="672" r:id="rId33"/>
    <p:sldId id="274" r:id="rId34"/>
    <p:sldId id="275" r:id="rId35"/>
    <p:sldId id="279" r:id="rId36"/>
    <p:sldId id="280" r:id="rId37"/>
    <p:sldId id="552" r:id="rId38"/>
    <p:sldId id="642"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A33"/>
    <a:srgbClr val="FA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980" autoAdjust="0"/>
  </p:normalViewPr>
  <p:slideViewPr>
    <p:cSldViewPr>
      <p:cViewPr>
        <p:scale>
          <a:sx n="72" d="100"/>
          <a:sy n="72" d="100"/>
        </p:scale>
        <p:origin x="-1230" y="72"/>
      </p:cViewPr>
      <p:guideLst>
        <p:guide orient="horz" pos="2160"/>
        <p:guide pos="2880"/>
      </p:guideLst>
    </p:cSldViewPr>
  </p:slideViewPr>
  <p:notesTextViewPr>
    <p:cViewPr>
      <p:scale>
        <a:sx n="1" d="1"/>
        <a:sy n="1" d="1"/>
      </p:scale>
      <p:origin x="0" y="0"/>
    </p:cViewPr>
  </p:notesTextViewPr>
  <p:sorterViewPr>
    <p:cViewPr>
      <p:scale>
        <a:sx n="100" d="100"/>
        <a:sy n="100" d="100"/>
      </p:scale>
      <p:origin x="0" y="330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694DB-A833-4759-B7F1-CE2049018369}" type="datetimeFigureOut">
              <a:rPr lang="es-PE" smtClean="0"/>
              <a:t>06/09/2017</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84D02-D921-4D48-8EE3-0875716CA028}" type="slidenum">
              <a:rPr lang="es-PE" smtClean="0"/>
              <a:t>‹Nº›</a:t>
            </a:fld>
            <a:endParaRPr lang="es-PE"/>
          </a:p>
        </p:txBody>
      </p:sp>
    </p:spTree>
    <p:extLst>
      <p:ext uri="{BB962C8B-B14F-4D97-AF65-F5344CB8AC3E}">
        <p14:creationId xmlns:p14="http://schemas.microsoft.com/office/powerpoint/2010/main" val="235649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8D84D02-D921-4D48-8EE3-0875716CA028}" type="slidenum">
              <a:rPr lang="es-PE" smtClean="0"/>
              <a:t>2</a:t>
            </a:fld>
            <a:endParaRPr lang="es-PE"/>
          </a:p>
        </p:txBody>
      </p:sp>
    </p:spTree>
    <p:extLst>
      <p:ext uri="{BB962C8B-B14F-4D97-AF65-F5344CB8AC3E}">
        <p14:creationId xmlns:p14="http://schemas.microsoft.com/office/powerpoint/2010/main" val="353002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smtClean="0"/>
          </a:p>
        </p:txBody>
      </p:sp>
      <p:sp>
        <p:nvSpPr>
          <p:cNvPr id="25907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E80C38-DE52-4232-AAC2-88B8FE424DA5}" type="slidenum">
              <a:rPr lang="es-ES" altLang="es-PE" smtClean="0"/>
              <a:pPr eaLnBrk="1" hangingPunct="1">
                <a:spcBef>
                  <a:spcPct val="0"/>
                </a:spcBef>
              </a:pPr>
              <a:t>6</a:t>
            </a:fld>
            <a:endParaRPr lang="es-ES" altLang="es-P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PE"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PE"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PE"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PE"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57F51447-500B-48AB-8487-14217D1B1830}" type="slidenum">
              <a:rPr lang="es-ES" smtClean="0"/>
              <a:pPr>
                <a:defRPr/>
              </a:pPr>
              <a:t>32</a:t>
            </a:fld>
            <a:endParaRPr lang="es-ES" smtClean="0"/>
          </a:p>
        </p:txBody>
      </p:sp>
      <p:sp>
        <p:nvSpPr>
          <p:cNvPr id="11366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s-ES" sz="1200"/>
              <a:t>CPC. ANA YSABEL PACHERRES</a:t>
            </a:r>
          </a:p>
        </p:txBody>
      </p:sp>
      <p:sp>
        <p:nvSpPr>
          <p:cNvPr id="1136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P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5" name="4 Marcador de pie de página"/>
          <p:cNvSpPr>
            <a:spLocks noGrp="1"/>
          </p:cNvSpPr>
          <p:nvPr>
            <p:ph type="ftr" sz="quarter" idx="11"/>
          </p:nvPr>
        </p:nvSpPr>
        <p:spPr/>
        <p:txBody>
          <a:bodyPr/>
          <a:lstStyle/>
          <a:p>
            <a:endParaRPr lang="es-PE"/>
          </a:p>
        </p:txBody>
      </p:sp>
    </p:spTree>
    <p:extLst>
      <p:ext uri="{BB962C8B-B14F-4D97-AF65-F5344CB8AC3E}">
        <p14:creationId xmlns:p14="http://schemas.microsoft.com/office/powerpoint/2010/main" val="1494652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4026942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38737935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s-ES"/>
          </a:p>
        </p:txBody>
      </p:sp>
    </p:spTree>
    <p:extLst>
      <p:ext uri="{BB962C8B-B14F-4D97-AF65-F5344CB8AC3E}">
        <p14:creationId xmlns:p14="http://schemas.microsoft.com/office/powerpoint/2010/main" val="5999778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4287FEB-FC4B-4074-9749-7897A63F2AB1}" type="slidenum">
              <a:rPr lang="en-US"/>
              <a:pPr>
                <a:defRPr/>
              </a:pPr>
              <a:t>‹Nº›</a:t>
            </a:fld>
            <a:endParaRPr lang="en-US"/>
          </a:p>
        </p:txBody>
      </p:sp>
    </p:spTree>
    <p:extLst>
      <p:ext uri="{BB962C8B-B14F-4D97-AF65-F5344CB8AC3E}">
        <p14:creationId xmlns:p14="http://schemas.microsoft.com/office/powerpoint/2010/main" val="4098779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15666482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2892007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25350898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31582468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9128113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487752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23076034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82ED9B4-9082-46DC-9910-EFC2F2A4E2B7}" type="slidenum">
              <a:rPr lang="es-PE" smtClean="0"/>
              <a:t>‹Nº›</a:t>
            </a:fld>
            <a:endParaRPr lang="es-PE"/>
          </a:p>
        </p:txBody>
      </p:sp>
    </p:spTree>
    <p:extLst>
      <p:ext uri="{BB962C8B-B14F-4D97-AF65-F5344CB8AC3E}">
        <p14:creationId xmlns:p14="http://schemas.microsoft.com/office/powerpoint/2010/main" val="3816490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ED9B4-9082-46DC-9910-EFC2F2A4E2B7}" type="slidenum">
              <a:rPr lang="es-PE" smtClean="0"/>
              <a:t>‹Nº›</a:t>
            </a:fld>
            <a:endParaRPr lang="es-PE"/>
          </a:p>
        </p:txBody>
      </p:sp>
      <p:pic>
        <p:nvPicPr>
          <p:cNvPr id="7" name="Imagen 6" descr="ArteLogotipoNiifslogan.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23188" y="5991225"/>
            <a:ext cx="13176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22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rosa.ortega.salavarria@gmai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6" descr="ArteLogotipoNiifsloga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5395913"/>
            <a:ext cx="21113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agen 4" descr="MedioMundo.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725" y="369888"/>
            <a:ext cx="2454275"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83634" y="1988840"/>
            <a:ext cx="6571910" cy="1152128"/>
          </a:xfrm>
          <a:prstGeom prst="rect">
            <a:avLst/>
          </a:prstGeom>
          <a:solidFill>
            <a:srgbClr val="FFFFFF"/>
          </a:solidFill>
          <a:ln>
            <a:miter lim="800000"/>
            <a:headEnd/>
            <a:tailEnd/>
          </a:ln>
        </p:spPr>
        <p:txBody>
          <a:bodyPr>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s-PE" sz="3600" dirty="0" smtClean="0">
                <a:solidFill>
                  <a:srgbClr val="E6AF00"/>
                </a:solidFill>
              </a:rPr>
              <a:t>COMPROBANTES DE PAGO Y SU INCIDENCIA EN EL IGV</a:t>
            </a:r>
            <a:endParaRPr lang="es-PE" sz="3200" dirty="0" smtClean="0">
              <a:solidFill>
                <a:srgbClr val="E6AF00"/>
              </a:solidFill>
              <a:effectLst/>
            </a:endParaRPr>
          </a:p>
        </p:txBody>
      </p:sp>
      <p:sp>
        <p:nvSpPr>
          <p:cNvPr id="6" name="5 Rectángulo"/>
          <p:cNvSpPr/>
          <p:nvPr/>
        </p:nvSpPr>
        <p:spPr>
          <a:xfrm>
            <a:off x="320675" y="4368800"/>
            <a:ext cx="7373938" cy="430213"/>
          </a:xfrm>
          <a:prstGeom prst="rect">
            <a:avLst/>
          </a:prstGeom>
        </p:spPr>
        <p:txBody>
          <a:bodyPr>
            <a:spAutoFit/>
          </a:bodyPr>
          <a:lstStyle/>
          <a:p>
            <a:pPr lvl="1" algn="ctr">
              <a:defRPr/>
            </a:pPr>
            <a:r>
              <a:rPr lang="es-PE" sz="2200" b="1" i="1" dirty="0">
                <a:solidFill>
                  <a:schemeClr val="tx1">
                    <a:lumMod val="65000"/>
                    <a:lumOff val="35000"/>
                  </a:schemeClr>
                </a:solidFill>
                <a:latin typeface="+mn-lt"/>
                <a:cs typeface="Arial" pitchFamily="34" charset="0"/>
              </a:rPr>
              <a:t>CPC Rosa Ortega Salavarría</a:t>
            </a:r>
            <a:endParaRPr lang="es-PE" sz="2200" b="1" i="1" dirty="0">
              <a:solidFill>
                <a:schemeClr val="tx1">
                  <a:lumMod val="65000"/>
                  <a:lumOff val="35000"/>
                </a:schemeClr>
              </a:solidFill>
              <a:latin typeface="+mn-lt"/>
            </a:endParaRPr>
          </a:p>
        </p:txBody>
      </p:sp>
    </p:spTree>
    <p:extLst>
      <p:ext uri="{BB962C8B-B14F-4D97-AF65-F5344CB8AC3E}">
        <p14:creationId xmlns:p14="http://schemas.microsoft.com/office/powerpoint/2010/main" val="790815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59"/>
          <p:cNvSpPr>
            <a:spLocks noChangeArrowheads="1"/>
          </p:cNvSpPr>
          <p:nvPr/>
        </p:nvSpPr>
        <p:spPr bwMode="auto">
          <a:xfrm>
            <a:off x="0" y="0"/>
            <a:ext cx="9144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s-PE" altLang="es-PE" sz="1800"/>
          </a:p>
        </p:txBody>
      </p:sp>
      <p:sp>
        <p:nvSpPr>
          <p:cNvPr id="7" name="Rectangle 8"/>
          <p:cNvSpPr>
            <a:spLocks noChangeArrowheads="1"/>
          </p:cNvSpPr>
          <p:nvPr/>
        </p:nvSpPr>
        <p:spPr bwMode="auto">
          <a:xfrm>
            <a:off x="529321" y="226367"/>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PE" altLang="es-PE" sz="2400" b="1" dirty="0" smtClean="0">
                <a:solidFill>
                  <a:srgbClr val="CC9900"/>
                </a:solidFill>
                <a:cs typeface="Calibri" pitchFamily="34" charset="0"/>
              </a:rPr>
              <a:t>CASO PRÁCTICO</a:t>
            </a:r>
            <a:endParaRPr kumimoji="0" lang="es-PE" altLang="es-PE" sz="2400" b="0" i="0" u="none" strike="noStrike" cap="none" normalizeH="0" baseline="0" dirty="0" smtClean="0">
              <a:ln>
                <a:noFill/>
              </a:ln>
              <a:solidFill>
                <a:srgbClr val="CC9900"/>
              </a:solidFill>
              <a:effectLst/>
              <a:cs typeface="Arial" pitchFamily="34" charset="0"/>
            </a:endParaRPr>
          </a:p>
        </p:txBody>
      </p:sp>
      <p:sp>
        <p:nvSpPr>
          <p:cNvPr id="8"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40 Abrir llave"/>
          <p:cNvSpPr>
            <a:spLocks/>
          </p:cNvSpPr>
          <p:nvPr/>
        </p:nvSpPr>
        <p:spPr bwMode="auto">
          <a:xfrm rot="16200000">
            <a:off x="3285807" y="8525193"/>
            <a:ext cx="464185" cy="1828800"/>
          </a:xfrm>
          <a:prstGeom prst="leftBrace">
            <a:avLst>
              <a:gd name="adj1" fmla="val 3283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PE"/>
          </a:p>
        </p:txBody>
      </p:sp>
      <p:sp>
        <p:nvSpPr>
          <p:cNvPr id="40" name="Rectangle 4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42900" algn="l"/>
              </a:tabLst>
              <a:defRPr>
                <a:solidFill>
                  <a:schemeClr val="tx1"/>
                </a:solidFill>
                <a:latin typeface="Arial" pitchFamily="34" charset="0"/>
                <a:cs typeface="Arial" pitchFamily="34" charset="0"/>
              </a:defRPr>
            </a:lvl1pPr>
            <a:lvl2pPr fontAlgn="base">
              <a:spcBef>
                <a:spcPct val="0"/>
              </a:spcBef>
              <a:spcAft>
                <a:spcPct val="0"/>
              </a:spcAft>
              <a:tabLst>
                <a:tab pos="342900" algn="l"/>
              </a:tabLst>
              <a:defRPr>
                <a:solidFill>
                  <a:schemeClr val="tx1"/>
                </a:solidFill>
                <a:latin typeface="Arial" pitchFamily="34" charset="0"/>
                <a:cs typeface="Arial" pitchFamily="34" charset="0"/>
              </a:defRPr>
            </a:lvl2pPr>
            <a:lvl3pPr fontAlgn="base">
              <a:spcBef>
                <a:spcPct val="0"/>
              </a:spcBef>
              <a:spcAft>
                <a:spcPct val="0"/>
              </a:spcAft>
              <a:tabLst>
                <a:tab pos="342900" algn="l"/>
              </a:tabLst>
              <a:defRPr>
                <a:solidFill>
                  <a:schemeClr val="tx1"/>
                </a:solidFill>
                <a:latin typeface="Arial" pitchFamily="34" charset="0"/>
                <a:cs typeface="Arial" pitchFamily="34" charset="0"/>
              </a:defRPr>
            </a:lvl3pPr>
            <a:lvl4pPr fontAlgn="base">
              <a:spcBef>
                <a:spcPct val="0"/>
              </a:spcBef>
              <a:spcAft>
                <a:spcPct val="0"/>
              </a:spcAft>
              <a:tabLst>
                <a:tab pos="342900" algn="l"/>
              </a:tabLst>
              <a:defRPr>
                <a:solidFill>
                  <a:schemeClr val="tx1"/>
                </a:solidFill>
                <a:latin typeface="Arial" pitchFamily="34" charset="0"/>
                <a:cs typeface="Arial" pitchFamily="34" charset="0"/>
              </a:defRPr>
            </a:lvl4pPr>
            <a:lvl5pPr fontAlgn="base">
              <a:spcBef>
                <a:spcPct val="0"/>
              </a:spcBef>
              <a:spcAft>
                <a:spcPct val="0"/>
              </a:spcAft>
              <a:tabLst>
                <a:tab pos="342900" algn="l"/>
              </a:tabLst>
              <a:defRPr>
                <a:solidFill>
                  <a:schemeClr val="tx1"/>
                </a:solidFill>
                <a:latin typeface="Arial" pitchFamily="34" charset="0"/>
                <a:cs typeface="Arial" pitchFamily="34" charset="0"/>
              </a:defRPr>
            </a:lvl5pPr>
            <a:lvl6pPr fontAlgn="base">
              <a:spcBef>
                <a:spcPct val="0"/>
              </a:spcBef>
              <a:spcAft>
                <a:spcPct val="0"/>
              </a:spcAft>
              <a:tabLst>
                <a:tab pos="342900" algn="l"/>
              </a:tabLst>
              <a:defRPr>
                <a:solidFill>
                  <a:schemeClr val="tx1"/>
                </a:solidFill>
                <a:latin typeface="Arial" pitchFamily="34" charset="0"/>
                <a:cs typeface="Arial" pitchFamily="34" charset="0"/>
              </a:defRPr>
            </a:lvl6pPr>
            <a:lvl7pPr fontAlgn="base">
              <a:spcBef>
                <a:spcPct val="0"/>
              </a:spcBef>
              <a:spcAft>
                <a:spcPct val="0"/>
              </a:spcAft>
              <a:tabLst>
                <a:tab pos="342900" algn="l"/>
              </a:tabLst>
              <a:defRPr>
                <a:solidFill>
                  <a:schemeClr val="tx1"/>
                </a:solidFill>
                <a:latin typeface="Arial" pitchFamily="34" charset="0"/>
                <a:cs typeface="Arial" pitchFamily="34" charset="0"/>
              </a:defRPr>
            </a:lvl7pPr>
            <a:lvl8pPr fontAlgn="base">
              <a:spcBef>
                <a:spcPct val="0"/>
              </a:spcBef>
              <a:spcAft>
                <a:spcPct val="0"/>
              </a:spcAft>
              <a:tabLst>
                <a:tab pos="342900" algn="l"/>
              </a:tabLst>
              <a:defRPr>
                <a:solidFill>
                  <a:schemeClr val="tx1"/>
                </a:solidFill>
                <a:latin typeface="Arial" pitchFamily="34" charset="0"/>
                <a:cs typeface="Arial" pitchFamily="34" charset="0"/>
              </a:defRPr>
            </a:lvl8pPr>
            <a:lvl9pPr fontAlgn="base">
              <a:spcBef>
                <a:spcPct val="0"/>
              </a:spcBef>
              <a:spcAft>
                <a:spcPct val="0"/>
              </a:spcAft>
              <a:tabLst>
                <a:tab pos="342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395536" y="22129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90500" algn="l"/>
              </a:tabLst>
              <a:defRPr>
                <a:solidFill>
                  <a:schemeClr val="tx1"/>
                </a:solidFill>
                <a:latin typeface="Arial" pitchFamily="34" charset="0"/>
                <a:cs typeface="Arial" pitchFamily="34" charset="0"/>
              </a:defRPr>
            </a:lvl1pPr>
            <a:lvl2pPr fontAlgn="base">
              <a:spcBef>
                <a:spcPct val="0"/>
              </a:spcBef>
              <a:spcAft>
                <a:spcPct val="0"/>
              </a:spcAft>
              <a:tabLst>
                <a:tab pos="190500" algn="l"/>
              </a:tabLst>
              <a:defRPr>
                <a:solidFill>
                  <a:schemeClr val="tx1"/>
                </a:solidFill>
                <a:latin typeface="Arial" pitchFamily="34" charset="0"/>
                <a:cs typeface="Arial" pitchFamily="34" charset="0"/>
              </a:defRPr>
            </a:lvl2pPr>
            <a:lvl3pPr fontAlgn="base">
              <a:spcBef>
                <a:spcPct val="0"/>
              </a:spcBef>
              <a:spcAft>
                <a:spcPct val="0"/>
              </a:spcAft>
              <a:tabLst>
                <a:tab pos="190500" algn="l"/>
              </a:tabLst>
              <a:defRPr>
                <a:solidFill>
                  <a:schemeClr val="tx1"/>
                </a:solidFill>
                <a:latin typeface="Arial" pitchFamily="34" charset="0"/>
                <a:cs typeface="Arial" pitchFamily="34" charset="0"/>
              </a:defRPr>
            </a:lvl3pPr>
            <a:lvl4pPr fontAlgn="base">
              <a:spcBef>
                <a:spcPct val="0"/>
              </a:spcBef>
              <a:spcAft>
                <a:spcPct val="0"/>
              </a:spcAft>
              <a:tabLst>
                <a:tab pos="190500" algn="l"/>
              </a:tabLst>
              <a:defRPr>
                <a:solidFill>
                  <a:schemeClr val="tx1"/>
                </a:solidFill>
                <a:latin typeface="Arial" pitchFamily="34" charset="0"/>
                <a:cs typeface="Arial" pitchFamily="34" charset="0"/>
              </a:defRPr>
            </a:lvl4pPr>
            <a:lvl5pPr fontAlgn="base">
              <a:spcBef>
                <a:spcPct val="0"/>
              </a:spcBef>
              <a:spcAft>
                <a:spcPct val="0"/>
              </a:spcAft>
              <a:tabLst>
                <a:tab pos="190500" algn="l"/>
              </a:tabLst>
              <a:defRPr>
                <a:solidFill>
                  <a:schemeClr val="tx1"/>
                </a:solidFill>
                <a:latin typeface="Arial" pitchFamily="34" charset="0"/>
                <a:cs typeface="Arial" pitchFamily="34" charset="0"/>
              </a:defRPr>
            </a:lvl5pPr>
            <a:lvl6pPr fontAlgn="base">
              <a:spcBef>
                <a:spcPct val="0"/>
              </a:spcBef>
              <a:spcAft>
                <a:spcPct val="0"/>
              </a:spcAft>
              <a:tabLst>
                <a:tab pos="190500" algn="l"/>
              </a:tabLst>
              <a:defRPr>
                <a:solidFill>
                  <a:schemeClr val="tx1"/>
                </a:solidFill>
                <a:latin typeface="Arial" pitchFamily="34" charset="0"/>
                <a:cs typeface="Arial" pitchFamily="34" charset="0"/>
              </a:defRPr>
            </a:lvl6pPr>
            <a:lvl7pPr fontAlgn="base">
              <a:spcBef>
                <a:spcPct val="0"/>
              </a:spcBef>
              <a:spcAft>
                <a:spcPct val="0"/>
              </a:spcAft>
              <a:tabLst>
                <a:tab pos="190500" algn="l"/>
              </a:tabLst>
              <a:defRPr>
                <a:solidFill>
                  <a:schemeClr val="tx1"/>
                </a:solidFill>
                <a:latin typeface="Arial" pitchFamily="34" charset="0"/>
                <a:cs typeface="Arial" pitchFamily="34" charset="0"/>
              </a:defRPr>
            </a:lvl7pPr>
            <a:lvl8pPr fontAlgn="base">
              <a:spcBef>
                <a:spcPct val="0"/>
              </a:spcBef>
              <a:spcAft>
                <a:spcPct val="0"/>
              </a:spcAft>
              <a:tabLst>
                <a:tab pos="190500" algn="l"/>
              </a:tabLst>
              <a:defRPr>
                <a:solidFill>
                  <a:schemeClr val="tx1"/>
                </a:solidFill>
                <a:latin typeface="Arial" pitchFamily="34" charset="0"/>
                <a:cs typeface="Arial" pitchFamily="34" charset="0"/>
              </a:defRPr>
            </a:lvl8pPr>
            <a:lvl9pPr fontAlgn="base">
              <a:spcBef>
                <a:spcPct val="0"/>
              </a:spcBef>
              <a:spcAft>
                <a:spcPct val="0"/>
              </a:spcAft>
              <a:tabLst>
                <a:tab pos="1905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0500" algn="l"/>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18 Rectángulo"/>
          <p:cNvSpPr/>
          <p:nvPr/>
        </p:nvSpPr>
        <p:spPr>
          <a:xfrm>
            <a:off x="385305" y="692696"/>
            <a:ext cx="8352928" cy="1077218"/>
          </a:xfrm>
          <a:prstGeom prst="rect">
            <a:avLst/>
          </a:prstGeom>
        </p:spPr>
        <p:txBody>
          <a:bodyPr wrap="square">
            <a:spAutoFit/>
          </a:bodyPr>
          <a:lstStyle/>
          <a:p>
            <a:pPr lvl="0" algn="just" fontAlgn="ctr"/>
            <a:r>
              <a:rPr lang="es-PE" sz="1600" b="1" dirty="0" smtClean="0"/>
              <a:t>Dinámica contable</a:t>
            </a:r>
          </a:p>
          <a:p>
            <a:pPr fontAlgn="ctr"/>
            <a:r>
              <a:rPr lang="es-ES" sz="1600" b="1" dirty="0" smtClean="0"/>
              <a:t>Mes </a:t>
            </a:r>
            <a:r>
              <a:rPr lang="es-ES" sz="1600" b="1" dirty="0"/>
              <a:t>de agosto 2017:</a:t>
            </a:r>
            <a:endParaRPr lang="es-PE" sz="1600" dirty="0"/>
          </a:p>
          <a:p>
            <a:pPr algn="just" fontAlgn="ctr"/>
            <a:r>
              <a:rPr lang="es-ES_tradnl" sz="1600" dirty="0"/>
              <a:t>C</a:t>
            </a:r>
            <a:r>
              <a:rPr lang="es-ES_tradnl" sz="1600" dirty="0" smtClean="0"/>
              <a:t>uando </a:t>
            </a:r>
            <a:r>
              <a:rPr lang="es-ES_tradnl" sz="1600" dirty="0"/>
              <a:t>efectivamente se emita el comprobante de pago respectivo se debería efectuar </a:t>
            </a:r>
            <a:r>
              <a:rPr lang="es-ES_tradnl" sz="1600" dirty="0" smtClean="0"/>
              <a:t>el siguiente </a:t>
            </a:r>
            <a:r>
              <a:rPr lang="es-ES_tradnl" sz="1600" dirty="0"/>
              <a:t>asiento de reclasificación</a:t>
            </a:r>
            <a:r>
              <a:rPr lang="es-ES_tradnl" sz="1600" dirty="0" smtClean="0"/>
              <a:t>:</a:t>
            </a:r>
            <a:endParaRPr lang="es-PE" sz="1600" dirty="0"/>
          </a:p>
        </p:txBody>
      </p:sp>
      <p:pic>
        <p:nvPicPr>
          <p:cNvPr id="2150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379"/>
          <a:stretch/>
        </p:blipFill>
        <p:spPr bwMode="auto">
          <a:xfrm>
            <a:off x="1335216" y="1960564"/>
            <a:ext cx="6962686" cy="30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6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6"/>
          <p:cNvSpPr txBox="1">
            <a:spLocks noChangeArrowheads="1"/>
          </p:cNvSpPr>
          <p:nvPr/>
        </p:nvSpPr>
        <p:spPr bwMode="auto">
          <a:xfrm>
            <a:off x="1331641" y="2852936"/>
            <a:ext cx="7163002" cy="954107"/>
          </a:xfrm>
          <a:prstGeom prst="rect">
            <a:avLst/>
          </a:prstGeom>
          <a:noFill/>
          <a:ln w="9525">
            <a:noFill/>
            <a:miter lim="800000"/>
            <a:headEnd/>
            <a:tailEnd/>
          </a:ln>
        </p:spPr>
        <p:txBody>
          <a:bodyPr wrap="square">
            <a:spAutoFit/>
          </a:bodyPr>
          <a:lstStyle/>
          <a:p>
            <a:pPr algn="ctr" defTabSz="914400">
              <a:spcBef>
                <a:spcPct val="50000"/>
              </a:spcBef>
            </a:pPr>
            <a:r>
              <a:rPr lang="es-PE" sz="2800" b="1" dirty="0" smtClean="0">
                <a:solidFill>
                  <a:srgbClr val="CC9900"/>
                </a:solidFill>
                <a:latin typeface="Calibri" pitchFamily="34" charset="0"/>
              </a:rPr>
              <a:t>INCIDENCIA DE LOS COMPROBANTES DE PAGO EN EL CRÉDITO FISCAL DEL IGV</a:t>
            </a:r>
            <a:endParaRPr lang="es-ES" sz="2800" b="1" dirty="0">
              <a:solidFill>
                <a:srgbClr val="CC9900"/>
              </a:solidFill>
              <a:latin typeface="Calibri" pitchFamily="34" charset="0"/>
            </a:endParaRPr>
          </a:p>
        </p:txBody>
      </p:sp>
    </p:spTree>
    <p:extLst>
      <p:ext uri="{BB962C8B-B14F-4D97-AF65-F5344CB8AC3E}">
        <p14:creationId xmlns:p14="http://schemas.microsoft.com/office/powerpoint/2010/main" val="2155474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8163" y="573088"/>
            <a:ext cx="8148637" cy="844550"/>
          </a:xfrm>
        </p:spPr>
        <p:txBody>
          <a:bodyPr>
            <a:normAutofit fontScale="90000"/>
          </a:bodyPr>
          <a:lstStyle/>
          <a:p>
            <a:r>
              <a:rPr lang="es-ES_tradnl" sz="3200" b="1" smtClean="0"/>
              <a:t/>
            </a:r>
            <a:br>
              <a:rPr lang="es-ES_tradnl" sz="3200" b="1" smtClean="0"/>
            </a:br>
            <a:r>
              <a:rPr lang="es-ES_tradnl" sz="3200" b="1" smtClean="0"/>
              <a:t/>
            </a:r>
            <a:br>
              <a:rPr lang="es-ES_tradnl" sz="3200" b="1" smtClean="0"/>
            </a:br>
            <a:endParaRPr lang="es-ES" sz="3200" b="1" smtClean="0"/>
          </a:p>
        </p:txBody>
      </p:sp>
      <p:sp>
        <p:nvSpPr>
          <p:cNvPr id="21507" name="Text Box 4"/>
          <p:cNvSpPr txBox="1">
            <a:spLocks noChangeArrowheads="1"/>
          </p:cNvSpPr>
          <p:nvPr/>
        </p:nvSpPr>
        <p:spPr bwMode="auto">
          <a:xfrm>
            <a:off x="1295400" y="776288"/>
            <a:ext cx="7391400" cy="584775"/>
          </a:xfrm>
          <a:prstGeom prst="rect">
            <a:avLst/>
          </a:prstGeom>
          <a:noFill/>
          <a:ln w="9525">
            <a:noFill/>
            <a:miter lim="800000"/>
            <a:headEnd/>
            <a:tailEnd/>
          </a:ln>
        </p:spPr>
        <p:txBody>
          <a:bodyPr>
            <a:spAutoFit/>
          </a:bodyPr>
          <a:lstStyle/>
          <a:p>
            <a:pPr algn="ctr">
              <a:spcBef>
                <a:spcPct val="50000"/>
              </a:spcBef>
              <a:defRPr/>
            </a:pPr>
            <a:r>
              <a:rPr lang="es-ES" sz="3200" b="1" dirty="0">
                <a:solidFill>
                  <a:srgbClr val="CC9900"/>
                </a:solidFill>
                <a:latin typeface="Calibri" pitchFamily="34" charset="0"/>
              </a:rPr>
              <a:t>REQUISITOS </a:t>
            </a:r>
            <a:r>
              <a:rPr lang="es-ES_tradnl" sz="3200" b="1" dirty="0">
                <a:solidFill>
                  <a:srgbClr val="CC9900"/>
                </a:solidFill>
                <a:latin typeface="Calibri" pitchFamily="34" charset="0"/>
              </a:rPr>
              <a:t>DE FONDO</a:t>
            </a:r>
            <a:r>
              <a:rPr lang="es-ES" sz="3200" b="1" dirty="0">
                <a:solidFill>
                  <a:srgbClr val="CC9900"/>
                </a:solidFill>
                <a:latin typeface="Calibri" pitchFamily="34" charset="0"/>
              </a:rPr>
              <a:t>  </a:t>
            </a:r>
            <a:endParaRPr lang="es-ES_tradnl" sz="3200" b="1" dirty="0">
              <a:solidFill>
                <a:srgbClr val="CC9900"/>
              </a:solidFill>
              <a:latin typeface="Calibri" pitchFamily="34" charset="0"/>
            </a:endParaRPr>
          </a:p>
        </p:txBody>
      </p:sp>
      <p:sp>
        <p:nvSpPr>
          <p:cNvPr id="21508" name="Oval 7"/>
          <p:cNvSpPr>
            <a:spLocks noChangeArrowheads="1"/>
          </p:cNvSpPr>
          <p:nvPr/>
        </p:nvSpPr>
        <p:spPr bwMode="auto">
          <a:xfrm>
            <a:off x="685800" y="2941712"/>
            <a:ext cx="1905000" cy="1143000"/>
          </a:xfrm>
          <a:prstGeom prst="ellipse">
            <a:avLst/>
          </a:prstGeom>
          <a:solidFill>
            <a:schemeClr val="bg1"/>
          </a:solidFill>
          <a:ln w="28575">
            <a:solidFill>
              <a:srgbClr val="CC9900"/>
            </a:solidFill>
            <a:round/>
            <a:headEnd/>
            <a:tailEnd/>
          </a:ln>
        </p:spPr>
        <p:txBody>
          <a:bodyPr wrap="none" anchor="ctr"/>
          <a:lstStyle/>
          <a:p>
            <a:pPr algn="ctr">
              <a:defRPr/>
            </a:pPr>
            <a:r>
              <a:rPr lang="es-ES_tradnl" b="1" dirty="0">
                <a:solidFill>
                  <a:srgbClr val="CC9900"/>
                </a:solidFill>
                <a:latin typeface="+mn-lt"/>
              </a:rPr>
              <a:t>Artículo 18º</a:t>
            </a:r>
          </a:p>
          <a:p>
            <a:pPr algn="ctr">
              <a:defRPr/>
            </a:pPr>
            <a:r>
              <a:rPr lang="es-ES_tradnl" b="1" dirty="0">
                <a:solidFill>
                  <a:srgbClr val="CC9900"/>
                </a:solidFill>
                <a:latin typeface="+mn-lt"/>
              </a:rPr>
              <a:t>LIGV</a:t>
            </a:r>
            <a:endParaRPr lang="es-ES" b="1" dirty="0">
              <a:solidFill>
                <a:srgbClr val="CC9900"/>
              </a:solidFill>
              <a:latin typeface="+mn-lt"/>
            </a:endParaRPr>
          </a:p>
        </p:txBody>
      </p:sp>
      <p:sp>
        <p:nvSpPr>
          <p:cNvPr id="21509" name="AutoShape 9"/>
          <p:cNvSpPr>
            <a:spLocks noChangeArrowheads="1"/>
          </p:cNvSpPr>
          <p:nvPr/>
        </p:nvSpPr>
        <p:spPr bwMode="auto">
          <a:xfrm>
            <a:off x="3505200" y="2060848"/>
            <a:ext cx="2514600" cy="1185664"/>
          </a:xfrm>
          <a:prstGeom prst="roundRect">
            <a:avLst>
              <a:gd name="adj" fmla="val 16667"/>
            </a:avLst>
          </a:prstGeom>
          <a:solidFill>
            <a:schemeClr val="bg1"/>
          </a:solidFill>
          <a:ln w="28575">
            <a:solidFill>
              <a:schemeClr val="tx1"/>
            </a:solidFill>
            <a:round/>
            <a:headEnd/>
            <a:tailEnd/>
          </a:ln>
        </p:spPr>
        <p:txBody>
          <a:bodyPr wrap="none" anchor="ctr"/>
          <a:lstStyle/>
          <a:p>
            <a:pPr algn="ctr">
              <a:defRPr/>
            </a:pPr>
            <a:r>
              <a:rPr lang="es-ES_tradnl" b="1" dirty="0">
                <a:latin typeface="+mn-lt"/>
              </a:rPr>
              <a:t>Costo o gasto para</a:t>
            </a:r>
          </a:p>
          <a:p>
            <a:pPr algn="ctr">
              <a:defRPr/>
            </a:pPr>
            <a:r>
              <a:rPr lang="es-ES_tradnl" b="1" dirty="0" smtClean="0">
                <a:latin typeface="+mn-lt"/>
              </a:rPr>
              <a:t>efectos </a:t>
            </a:r>
            <a:r>
              <a:rPr lang="es-ES_tradnl" b="1" dirty="0">
                <a:latin typeface="+mn-lt"/>
              </a:rPr>
              <a:t>del IR</a:t>
            </a:r>
            <a:endParaRPr lang="es-ES" b="1" dirty="0">
              <a:latin typeface="+mn-lt"/>
            </a:endParaRPr>
          </a:p>
        </p:txBody>
      </p:sp>
      <p:sp>
        <p:nvSpPr>
          <p:cNvPr id="21510" name="AutoShape 11"/>
          <p:cNvSpPr>
            <a:spLocks noChangeArrowheads="1"/>
          </p:cNvSpPr>
          <p:nvPr/>
        </p:nvSpPr>
        <p:spPr bwMode="auto">
          <a:xfrm>
            <a:off x="3505200" y="3779912"/>
            <a:ext cx="2514600" cy="1017240"/>
          </a:xfrm>
          <a:prstGeom prst="roundRect">
            <a:avLst>
              <a:gd name="adj" fmla="val 16667"/>
            </a:avLst>
          </a:prstGeom>
          <a:solidFill>
            <a:schemeClr val="bg1"/>
          </a:solidFill>
          <a:ln w="28575">
            <a:solidFill>
              <a:schemeClr val="tx1"/>
            </a:solidFill>
            <a:round/>
            <a:headEnd/>
            <a:tailEnd/>
          </a:ln>
        </p:spPr>
        <p:txBody>
          <a:bodyPr wrap="none" anchor="ctr"/>
          <a:lstStyle/>
          <a:p>
            <a:pPr algn="ctr">
              <a:defRPr/>
            </a:pPr>
            <a:r>
              <a:rPr lang="es-ES_tradnl" b="1" dirty="0">
                <a:latin typeface="+mn-lt"/>
              </a:rPr>
              <a:t>Destinados a </a:t>
            </a:r>
          </a:p>
          <a:p>
            <a:pPr algn="ctr">
              <a:defRPr/>
            </a:pPr>
            <a:r>
              <a:rPr lang="es-ES_tradnl" b="1" dirty="0">
                <a:latin typeface="+mn-lt"/>
              </a:rPr>
              <a:t>operaciones</a:t>
            </a:r>
          </a:p>
          <a:p>
            <a:pPr algn="ctr">
              <a:defRPr/>
            </a:pPr>
            <a:r>
              <a:rPr lang="es-ES_tradnl" b="1" dirty="0">
                <a:latin typeface="+mn-lt"/>
              </a:rPr>
              <a:t>gravadas</a:t>
            </a:r>
            <a:endParaRPr lang="es-ES" b="1" dirty="0">
              <a:latin typeface="+mn-lt"/>
            </a:endParaRPr>
          </a:p>
        </p:txBody>
      </p:sp>
      <p:sp>
        <p:nvSpPr>
          <p:cNvPr id="21511" name="Rectangle 12"/>
          <p:cNvSpPr>
            <a:spLocks noChangeArrowheads="1"/>
          </p:cNvSpPr>
          <p:nvPr/>
        </p:nvSpPr>
        <p:spPr bwMode="auto">
          <a:xfrm>
            <a:off x="6705600" y="2979812"/>
            <a:ext cx="1828800" cy="1104900"/>
          </a:xfrm>
          <a:prstGeom prst="rect">
            <a:avLst/>
          </a:prstGeom>
          <a:solidFill>
            <a:schemeClr val="bg1"/>
          </a:solidFill>
          <a:ln w="28575">
            <a:solidFill>
              <a:srgbClr val="CC9900"/>
            </a:solidFill>
            <a:miter lim="800000"/>
            <a:headEnd/>
            <a:tailEnd/>
          </a:ln>
        </p:spPr>
        <p:txBody>
          <a:bodyPr wrap="none" anchor="ctr"/>
          <a:lstStyle/>
          <a:p>
            <a:pPr algn="ctr">
              <a:defRPr/>
            </a:pPr>
            <a:r>
              <a:rPr lang="es-ES_tradnl" b="1" dirty="0">
                <a:solidFill>
                  <a:srgbClr val="CC9900"/>
                </a:solidFill>
                <a:latin typeface="+mn-lt"/>
              </a:rPr>
              <a:t>Existencia de </a:t>
            </a:r>
          </a:p>
          <a:p>
            <a:pPr algn="ctr">
              <a:defRPr/>
            </a:pPr>
            <a:r>
              <a:rPr lang="es-ES_tradnl" b="1" dirty="0">
                <a:solidFill>
                  <a:srgbClr val="CC9900"/>
                </a:solidFill>
                <a:latin typeface="+mn-lt"/>
              </a:rPr>
              <a:t>Crédito Fisca</a:t>
            </a:r>
            <a:r>
              <a:rPr lang="es-ES_tradnl" b="1" dirty="0">
                <a:solidFill>
                  <a:srgbClr val="CC9900"/>
                </a:solidFill>
                <a:latin typeface="Comic Sans MS" pitchFamily="66" charset="0"/>
              </a:rPr>
              <a:t>l</a:t>
            </a:r>
            <a:endParaRPr lang="es-ES" b="1" dirty="0">
              <a:solidFill>
                <a:srgbClr val="CC9900"/>
              </a:solidFill>
              <a:latin typeface="Comic Sans MS" pitchFamily="66" charset="0"/>
            </a:endParaRPr>
          </a:p>
        </p:txBody>
      </p:sp>
      <p:sp>
        <p:nvSpPr>
          <p:cNvPr id="19464" name="Line 16"/>
          <p:cNvSpPr>
            <a:spLocks noChangeShapeType="1"/>
          </p:cNvSpPr>
          <p:nvPr/>
        </p:nvSpPr>
        <p:spPr bwMode="auto">
          <a:xfrm>
            <a:off x="6019800" y="2789312"/>
            <a:ext cx="685800" cy="762000"/>
          </a:xfrm>
          <a:prstGeom prst="line">
            <a:avLst/>
          </a:prstGeom>
          <a:noFill/>
          <a:ln w="9525">
            <a:solidFill>
              <a:schemeClr val="tx1"/>
            </a:solidFill>
            <a:round/>
            <a:headEnd/>
            <a:tailEnd type="triangle" w="med" len="med"/>
          </a:ln>
        </p:spPr>
        <p:txBody>
          <a:bodyPr/>
          <a:lstStyle/>
          <a:p>
            <a:endParaRPr lang="es-PE"/>
          </a:p>
        </p:txBody>
      </p:sp>
      <p:sp>
        <p:nvSpPr>
          <p:cNvPr id="19465" name="Line 17"/>
          <p:cNvSpPr>
            <a:spLocks noChangeShapeType="1"/>
          </p:cNvSpPr>
          <p:nvPr/>
        </p:nvSpPr>
        <p:spPr bwMode="auto">
          <a:xfrm flipV="1">
            <a:off x="6019800" y="3551312"/>
            <a:ext cx="685800" cy="685800"/>
          </a:xfrm>
          <a:prstGeom prst="line">
            <a:avLst/>
          </a:prstGeom>
          <a:noFill/>
          <a:ln w="9525">
            <a:solidFill>
              <a:schemeClr val="tx1"/>
            </a:solidFill>
            <a:round/>
            <a:headEnd/>
            <a:tailEnd type="triangle" w="med" len="med"/>
          </a:ln>
        </p:spPr>
        <p:txBody>
          <a:bodyPr/>
          <a:lstStyle/>
          <a:p>
            <a:endParaRPr lang="es-PE"/>
          </a:p>
        </p:txBody>
      </p:sp>
      <p:sp>
        <p:nvSpPr>
          <p:cNvPr id="19466" name="Line 18"/>
          <p:cNvSpPr>
            <a:spLocks noChangeShapeType="1"/>
          </p:cNvSpPr>
          <p:nvPr/>
        </p:nvSpPr>
        <p:spPr bwMode="auto">
          <a:xfrm>
            <a:off x="2590800" y="3475112"/>
            <a:ext cx="381000" cy="0"/>
          </a:xfrm>
          <a:prstGeom prst="line">
            <a:avLst/>
          </a:prstGeom>
          <a:noFill/>
          <a:ln w="9525">
            <a:solidFill>
              <a:schemeClr val="tx1"/>
            </a:solidFill>
            <a:round/>
            <a:headEnd/>
            <a:tailEnd/>
          </a:ln>
        </p:spPr>
        <p:txBody>
          <a:bodyPr/>
          <a:lstStyle/>
          <a:p>
            <a:endParaRPr lang="es-PE"/>
          </a:p>
        </p:txBody>
      </p:sp>
      <p:sp>
        <p:nvSpPr>
          <p:cNvPr id="19467" name="Line 19"/>
          <p:cNvSpPr>
            <a:spLocks noChangeShapeType="1"/>
          </p:cNvSpPr>
          <p:nvPr/>
        </p:nvSpPr>
        <p:spPr bwMode="auto">
          <a:xfrm>
            <a:off x="2971800" y="2653680"/>
            <a:ext cx="0" cy="1659632"/>
          </a:xfrm>
          <a:prstGeom prst="line">
            <a:avLst/>
          </a:prstGeom>
          <a:noFill/>
          <a:ln w="9525">
            <a:solidFill>
              <a:schemeClr val="tx1"/>
            </a:solidFill>
            <a:round/>
            <a:headEnd/>
            <a:tailEnd/>
          </a:ln>
        </p:spPr>
        <p:txBody>
          <a:bodyPr/>
          <a:lstStyle/>
          <a:p>
            <a:endParaRPr lang="es-PE"/>
          </a:p>
        </p:txBody>
      </p:sp>
      <p:sp>
        <p:nvSpPr>
          <p:cNvPr id="19468" name="Line 22"/>
          <p:cNvSpPr>
            <a:spLocks noChangeShapeType="1"/>
          </p:cNvSpPr>
          <p:nvPr/>
        </p:nvSpPr>
        <p:spPr bwMode="auto">
          <a:xfrm>
            <a:off x="2971801" y="2653680"/>
            <a:ext cx="533400" cy="0"/>
          </a:xfrm>
          <a:prstGeom prst="line">
            <a:avLst/>
          </a:prstGeom>
          <a:noFill/>
          <a:ln w="9525">
            <a:solidFill>
              <a:schemeClr val="tx1"/>
            </a:solidFill>
            <a:round/>
            <a:headEnd/>
            <a:tailEnd/>
          </a:ln>
        </p:spPr>
        <p:txBody>
          <a:bodyPr/>
          <a:lstStyle/>
          <a:p>
            <a:endParaRPr lang="es-PE"/>
          </a:p>
        </p:txBody>
      </p:sp>
      <p:sp>
        <p:nvSpPr>
          <p:cNvPr id="19469" name="Line 23"/>
          <p:cNvSpPr>
            <a:spLocks noChangeShapeType="1"/>
          </p:cNvSpPr>
          <p:nvPr/>
        </p:nvSpPr>
        <p:spPr bwMode="auto">
          <a:xfrm>
            <a:off x="2971800" y="4313312"/>
            <a:ext cx="533400" cy="0"/>
          </a:xfrm>
          <a:prstGeom prst="line">
            <a:avLst/>
          </a:prstGeom>
          <a:noFill/>
          <a:ln w="9525">
            <a:solidFill>
              <a:schemeClr val="tx1"/>
            </a:solidFill>
            <a:round/>
            <a:headEnd/>
            <a:tailEnd/>
          </a:ln>
        </p:spPr>
        <p:txBody>
          <a:bodyPr/>
          <a:lstStyle/>
          <a:p>
            <a:endParaRPr lang="es-PE"/>
          </a:p>
        </p:txBody>
      </p:sp>
    </p:spTree>
    <p:extLst>
      <p:ext uri="{BB962C8B-B14F-4D97-AF65-F5344CB8AC3E}">
        <p14:creationId xmlns:p14="http://schemas.microsoft.com/office/powerpoint/2010/main" val="1147402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8163" y="573088"/>
            <a:ext cx="8148637" cy="844550"/>
          </a:xfrm>
        </p:spPr>
        <p:txBody>
          <a:bodyPr>
            <a:normAutofit fontScale="90000"/>
          </a:bodyPr>
          <a:lstStyle/>
          <a:p>
            <a:r>
              <a:rPr lang="es-ES_tradnl" sz="3200" b="1" smtClean="0"/>
              <a:t/>
            </a:r>
            <a:br>
              <a:rPr lang="es-ES_tradnl" sz="3200" b="1" smtClean="0"/>
            </a:br>
            <a:r>
              <a:rPr lang="es-ES_tradnl" sz="3200" b="1" smtClean="0"/>
              <a:t/>
            </a:r>
            <a:br>
              <a:rPr lang="es-ES_tradnl" sz="3200" b="1" smtClean="0"/>
            </a:br>
            <a:endParaRPr lang="es-ES" sz="3200" b="1" smtClean="0"/>
          </a:p>
        </p:txBody>
      </p:sp>
      <p:sp>
        <p:nvSpPr>
          <p:cNvPr id="30723" name="Text Box 3"/>
          <p:cNvSpPr txBox="1">
            <a:spLocks noChangeArrowheads="1"/>
          </p:cNvSpPr>
          <p:nvPr/>
        </p:nvSpPr>
        <p:spPr bwMode="auto">
          <a:xfrm>
            <a:off x="1143000" y="730250"/>
            <a:ext cx="7391400" cy="523220"/>
          </a:xfrm>
          <a:prstGeom prst="rect">
            <a:avLst/>
          </a:prstGeom>
          <a:noFill/>
          <a:ln w="9525">
            <a:noFill/>
            <a:miter lim="800000"/>
            <a:headEnd/>
            <a:tailEnd/>
          </a:ln>
        </p:spPr>
        <p:txBody>
          <a:bodyPr>
            <a:spAutoFit/>
          </a:bodyPr>
          <a:lstStyle/>
          <a:p>
            <a:pPr algn="ctr">
              <a:spcBef>
                <a:spcPct val="50000"/>
              </a:spcBef>
              <a:defRPr/>
            </a:pPr>
            <a:r>
              <a:rPr lang="es-ES" sz="2800" b="1" dirty="0">
                <a:solidFill>
                  <a:srgbClr val="CC9900"/>
                </a:solidFill>
                <a:latin typeface="Calibri" pitchFamily="34" charset="0"/>
              </a:rPr>
              <a:t>REQUISITOS </a:t>
            </a:r>
            <a:r>
              <a:rPr lang="es-ES_tradnl" sz="2800" b="1" dirty="0">
                <a:solidFill>
                  <a:srgbClr val="CC9900"/>
                </a:solidFill>
                <a:latin typeface="Calibri" pitchFamily="34" charset="0"/>
              </a:rPr>
              <a:t>DE FORMA</a:t>
            </a:r>
            <a:r>
              <a:rPr lang="es-ES" sz="2800" b="1" dirty="0">
                <a:solidFill>
                  <a:srgbClr val="CC9900"/>
                </a:solidFill>
                <a:latin typeface="Calibri" pitchFamily="34" charset="0"/>
              </a:rPr>
              <a:t>  </a:t>
            </a:r>
            <a:endParaRPr lang="es-ES_tradnl" sz="2800" b="1" dirty="0">
              <a:solidFill>
                <a:srgbClr val="CC9900"/>
              </a:solidFill>
              <a:latin typeface="Calibri" pitchFamily="34" charset="0"/>
            </a:endParaRPr>
          </a:p>
        </p:txBody>
      </p:sp>
      <p:sp>
        <p:nvSpPr>
          <p:cNvPr id="30724" name="Oval 5"/>
          <p:cNvSpPr>
            <a:spLocks noChangeArrowheads="1"/>
          </p:cNvSpPr>
          <p:nvPr/>
        </p:nvSpPr>
        <p:spPr bwMode="auto">
          <a:xfrm>
            <a:off x="685800" y="3102124"/>
            <a:ext cx="1905000" cy="1143000"/>
          </a:xfrm>
          <a:prstGeom prst="ellipse">
            <a:avLst/>
          </a:prstGeom>
          <a:solidFill>
            <a:schemeClr val="bg1"/>
          </a:solidFill>
          <a:ln w="28575">
            <a:solidFill>
              <a:srgbClr val="CC9900"/>
            </a:solidFill>
            <a:round/>
            <a:headEnd/>
            <a:tailEnd/>
          </a:ln>
        </p:spPr>
        <p:txBody>
          <a:bodyPr wrap="none" anchor="ctr"/>
          <a:lstStyle/>
          <a:p>
            <a:pPr algn="ctr">
              <a:defRPr/>
            </a:pPr>
            <a:r>
              <a:rPr lang="es-ES_tradnl" b="1" dirty="0">
                <a:solidFill>
                  <a:srgbClr val="CC9900"/>
                </a:solidFill>
                <a:latin typeface="+mn-lt"/>
              </a:rPr>
              <a:t>Artículo 19º</a:t>
            </a:r>
          </a:p>
          <a:p>
            <a:pPr algn="ctr">
              <a:defRPr/>
            </a:pPr>
            <a:r>
              <a:rPr lang="es-ES_tradnl" b="1" dirty="0">
                <a:solidFill>
                  <a:srgbClr val="CC9900"/>
                </a:solidFill>
                <a:latin typeface="+mn-lt"/>
              </a:rPr>
              <a:t>LIGV</a:t>
            </a:r>
            <a:endParaRPr lang="es-ES" b="1" dirty="0">
              <a:solidFill>
                <a:srgbClr val="CC9900"/>
              </a:solidFill>
              <a:latin typeface="+mn-lt"/>
            </a:endParaRPr>
          </a:p>
        </p:txBody>
      </p:sp>
      <p:sp>
        <p:nvSpPr>
          <p:cNvPr id="30725" name="AutoShape 6"/>
          <p:cNvSpPr>
            <a:spLocks noChangeArrowheads="1"/>
          </p:cNvSpPr>
          <p:nvPr/>
        </p:nvSpPr>
        <p:spPr bwMode="auto">
          <a:xfrm>
            <a:off x="3429000" y="1844824"/>
            <a:ext cx="2590800" cy="914400"/>
          </a:xfrm>
          <a:prstGeom prst="roundRect">
            <a:avLst>
              <a:gd name="adj" fmla="val 16667"/>
            </a:avLst>
          </a:prstGeom>
          <a:solidFill>
            <a:schemeClr val="bg1"/>
          </a:solidFill>
          <a:ln w="28575">
            <a:solidFill>
              <a:schemeClr val="tx1"/>
            </a:solidFill>
            <a:round/>
            <a:headEnd/>
            <a:tailEnd/>
          </a:ln>
        </p:spPr>
        <p:txBody>
          <a:bodyPr wrap="square" anchor="ctr"/>
          <a:lstStyle/>
          <a:p>
            <a:pPr algn="ctr">
              <a:defRPr/>
            </a:pPr>
            <a:r>
              <a:rPr lang="es-ES_tradnl" b="1" dirty="0">
                <a:latin typeface="+mn-lt"/>
              </a:rPr>
              <a:t>Discriminación del </a:t>
            </a:r>
            <a:r>
              <a:rPr lang="es-ES_tradnl" b="1" dirty="0" smtClean="0">
                <a:latin typeface="+mn-lt"/>
              </a:rPr>
              <a:t>IGV  e</a:t>
            </a:r>
            <a:r>
              <a:rPr lang="es-ES_tradnl" b="1" dirty="0" smtClean="0"/>
              <a:t>n comprobantes de pago (CP)</a:t>
            </a:r>
            <a:endParaRPr lang="es-ES" b="1" dirty="0">
              <a:latin typeface="+mn-lt"/>
            </a:endParaRPr>
          </a:p>
        </p:txBody>
      </p:sp>
      <p:sp>
        <p:nvSpPr>
          <p:cNvPr id="30726" name="AutoShape 7"/>
          <p:cNvSpPr>
            <a:spLocks noChangeArrowheads="1"/>
          </p:cNvSpPr>
          <p:nvPr/>
        </p:nvSpPr>
        <p:spPr bwMode="auto">
          <a:xfrm>
            <a:off x="3429000" y="3216424"/>
            <a:ext cx="2590800" cy="914400"/>
          </a:xfrm>
          <a:prstGeom prst="roundRect">
            <a:avLst>
              <a:gd name="adj" fmla="val 16667"/>
            </a:avLst>
          </a:prstGeom>
          <a:solidFill>
            <a:schemeClr val="bg1"/>
          </a:solidFill>
          <a:ln w="28575">
            <a:solidFill>
              <a:schemeClr val="tx1"/>
            </a:solidFill>
            <a:round/>
            <a:headEnd/>
            <a:tailEnd/>
          </a:ln>
        </p:spPr>
        <p:txBody>
          <a:bodyPr anchor="ctr"/>
          <a:lstStyle/>
          <a:p>
            <a:pPr algn="ctr">
              <a:defRPr/>
            </a:pPr>
            <a:r>
              <a:rPr lang="es-ES_tradnl" b="1" dirty="0">
                <a:latin typeface="+mn-lt"/>
              </a:rPr>
              <a:t>Emisión de CP, </a:t>
            </a:r>
            <a:r>
              <a:rPr lang="es-ES_tradnl" b="1" dirty="0" smtClean="0">
                <a:latin typeface="+mn-lt"/>
              </a:rPr>
              <a:t>por sujeto </a:t>
            </a:r>
            <a:r>
              <a:rPr lang="es-ES_tradnl" b="1" dirty="0">
                <a:latin typeface="+mn-lt"/>
              </a:rPr>
              <a:t>habilitado para emitirlos</a:t>
            </a:r>
            <a:endParaRPr lang="es-ES" b="1" dirty="0">
              <a:latin typeface="+mn-lt"/>
            </a:endParaRPr>
          </a:p>
        </p:txBody>
      </p:sp>
      <p:sp>
        <p:nvSpPr>
          <p:cNvPr id="30727" name="Rectangle 8"/>
          <p:cNvSpPr>
            <a:spLocks noChangeArrowheads="1"/>
          </p:cNvSpPr>
          <p:nvPr/>
        </p:nvSpPr>
        <p:spPr bwMode="auto">
          <a:xfrm>
            <a:off x="6732062" y="3178324"/>
            <a:ext cx="1828800" cy="990600"/>
          </a:xfrm>
          <a:prstGeom prst="rect">
            <a:avLst/>
          </a:prstGeom>
          <a:solidFill>
            <a:schemeClr val="bg1"/>
          </a:solidFill>
          <a:ln w="28575">
            <a:solidFill>
              <a:srgbClr val="CC9900"/>
            </a:solidFill>
            <a:miter lim="800000"/>
            <a:headEnd/>
            <a:tailEnd/>
          </a:ln>
        </p:spPr>
        <p:txBody>
          <a:bodyPr wrap="none" anchor="ctr"/>
          <a:lstStyle/>
          <a:p>
            <a:pPr algn="ctr">
              <a:defRPr/>
            </a:pPr>
            <a:r>
              <a:rPr lang="es-ES_tradnl" b="1" dirty="0" smtClean="0">
                <a:solidFill>
                  <a:srgbClr val="CC9900"/>
                </a:solidFill>
                <a:latin typeface="+mn-lt"/>
              </a:rPr>
              <a:t>Ejercicio del</a:t>
            </a:r>
            <a:endParaRPr lang="es-ES_tradnl" b="1" dirty="0">
              <a:solidFill>
                <a:srgbClr val="CC9900"/>
              </a:solidFill>
              <a:latin typeface="+mn-lt"/>
            </a:endParaRPr>
          </a:p>
          <a:p>
            <a:pPr algn="ctr">
              <a:defRPr/>
            </a:pPr>
            <a:r>
              <a:rPr lang="es-ES_tradnl" b="1" dirty="0">
                <a:solidFill>
                  <a:srgbClr val="CC9900"/>
                </a:solidFill>
                <a:latin typeface="+mn-lt"/>
              </a:rPr>
              <a:t>Crédito Fiscal</a:t>
            </a:r>
            <a:endParaRPr lang="es-ES" b="1" dirty="0">
              <a:solidFill>
                <a:srgbClr val="CC9900"/>
              </a:solidFill>
              <a:latin typeface="+mn-lt"/>
            </a:endParaRPr>
          </a:p>
        </p:txBody>
      </p:sp>
      <p:sp>
        <p:nvSpPr>
          <p:cNvPr id="25608" name="Line 11"/>
          <p:cNvSpPr>
            <a:spLocks noChangeShapeType="1"/>
          </p:cNvSpPr>
          <p:nvPr/>
        </p:nvSpPr>
        <p:spPr bwMode="auto">
          <a:xfrm>
            <a:off x="2590800" y="3673624"/>
            <a:ext cx="381000" cy="0"/>
          </a:xfrm>
          <a:prstGeom prst="line">
            <a:avLst/>
          </a:prstGeom>
          <a:noFill/>
          <a:ln w="9525">
            <a:solidFill>
              <a:schemeClr val="tx1"/>
            </a:solidFill>
            <a:round/>
            <a:headEnd/>
            <a:tailEnd/>
          </a:ln>
        </p:spPr>
        <p:txBody>
          <a:bodyPr/>
          <a:lstStyle/>
          <a:p>
            <a:endParaRPr lang="es-PE"/>
          </a:p>
        </p:txBody>
      </p:sp>
      <p:sp>
        <p:nvSpPr>
          <p:cNvPr id="30729" name="AutoShape 15"/>
          <p:cNvSpPr>
            <a:spLocks noChangeArrowheads="1"/>
          </p:cNvSpPr>
          <p:nvPr/>
        </p:nvSpPr>
        <p:spPr bwMode="auto">
          <a:xfrm>
            <a:off x="3429000" y="4613820"/>
            <a:ext cx="2590800" cy="687388"/>
          </a:xfrm>
          <a:prstGeom prst="roundRect">
            <a:avLst>
              <a:gd name="adj" fmla="val 16667"/>
            </a:avLst>
          </a:prstGeom>
          <a:solidFill>
            <a:schemeClr val="bg1"/>
          </a:solidFill>
          <a:ln w="28575">
            <a:solidFill>
              <a:schemeClr val="tx1"/>
            </a:solidFill>
            <a:round/>
            <a:headEnd/>
            <a:tailEnd/>
          </a:ln>
        </p:spPr>
        <p:txBody>
          <a:bodyPr wrap="square" anchor="ctr"/>
          <a:lstStyle/>
          <a:p>
            <a:pPr algn="ctr">
              <a:defRPr/>
            </a:pPr>
            <a:endParaRPr lang="es-ES_tradnl" b="1" dirty="0" smtClean="0">
              <a:latin typeface="+mn-lt"/>
            </a:endParaRPr>
          </a:p>
          <a:p>
            <a:pPr algn="ctr">
              <a:defRPr/>
            </a:pPr>
            <a:r>
              <a:rPr lang="es-ES_tradnl" b="1" dirty="0" smtClean="0">
                <a:latin typeface="+mn-lt"/>
              </a:rPr>
              <a:t>Anotación en el Registro </a:t>
            </a:r>
            <a:r>
              <a:rPr lang="es-ES_tradnl" b="1" dirty="0">
                <a:latin typeface="+mn-lt"/>
              </a:rPr>
              <a:t>de Compras </a:t>
            </a:r>
          </a:p>
          <a:p>
            <a:pPr algn="ctr">
              <a:defRPr/>
            </a:pPr>
            <a:r>
              <a:rPr lang="es-ES_tradnl" b="1" dirty="0">
                <a:latin typeface="Comic Sans MS" pitchFamily="66" charset="0"/>
              </a:rPr>
              <a:t> </a:t>
            </a:r>
          </a:p>
        </p:txBody>
      </p:sp>
      <p:sp>
        <p:nvSpPr>
          <p:cNvPr id="25610" name="Line 16"/>
          <p:cNvSpPr>
            <a:spLocks noChangeShapeType="1"/>
          </p:cNvSpPr>
          <p:nvPr/>
        </p:nvSpPr>
        <p:spPr bwMode="auto">
          <a:xfrm>
            <a:off x="2971800" y="2302024"/>
            <a:ext cx="0" cy="2789021"/>
          </a:xfrm>
          <a:prstGeom prst="line">
            <a:avLst/>
          </a:prstGeom>
          <a:noFill/>
          <a:ln w="9525">
            <a:solidFill>
              <a:schemeClr val="tx1"/>
            </a:solidFill>
            <a:round/>
            <a:headEnd/>
            <a:tailEnd/>
          </a:ln>
        </p:spPr>
        <p:txBody>
          <a:bodyPr/>
          <a:lstStyle/>
          <a:p>
            <a:endParaRPr lang="es-PE"/>
          </a:p>
        </p:txBody>
      </p:sp>
      <p:sp>
        <p:nvSpPr>
          <p:cNvPr id="25611" name="Line 17"/>
          <p:cNvSpPr>
            <a:spLocks noChangeShapeType="1"/>
          </p:cNvSpPr>
          <p:nvPr/>
        </p:nvSpPr>
        <p:spPr bwMode="auto">
          <a:xfrm>
            <a:off x="2971800" y="2302024"/>
            <a:ext cx="457200" cy="0"/>
          </a:xfrm>
          <a:prstGeom prst="line">
            <a:avLst/>
          </a:prstGeom>
          <a:noFill/>
          <a:ln w="9525">
            <a:solidFill>
              <a:schemeClr val="tx1"/>
            </a:solidFill>
            <a:round/>
            <a:headEnd/>
            <a:tailEnd/>
          </a:ln>
        </p:spPr>
        <p:txBody>
          <a:bodyPr/>
          <a:lstStyle/>
          <a:p>
            <a:endParaRPr lang="es-PE"/>
          </a:p>
        </p:txBody>
      </p:sp>
      <p:sp>
        <p:nvSpPr>
          <p:cNvPr id="25612" name="Line 18"/>
          <p:cNvSpPr>
            <a:spLocks noChangeShapeType="1"/>
          </p:cNvSpPr>
          <p:nvPr/>
        </p:nvSpPr>
        <p:spPr bwMode="auto">
          <a:xfrm>
            <a:off x="2971800" y="3673624"/>
            <a:ext cx="457200" cy="0"/>
          </a:xfrm>
          <a:prstGeom prst="line">
            <a:avLst/>
          </a:prstGeom>
          <a:noFill/>
          <a:ln w="9525">
            <a:solidFill>
              <a:schemeClr val="tx1"/>
            </a:solidFill>
            <a:round/>
            <a:headEnd/>
            <a:tailEnd/>
          </a:ln>
        </p:spPr>
        <p:txBody>
          <a:bodyPr/>
          <a:lstStyle/>
          <a:p>
            <a:endParaRPr lang="es-PE"/>
          </a:p>
        </p:txBody>
      </p:sp>
      <p:sp>
        <p:nvSpPr>
          <p:cNvPr id="25613" name="Line 22"/>
          <p:cNvSpPr>
            <a:spLocks noChangeShapeType="1"/>
          </p:cNvSpPr>
          <p:nvPr/>
        </p:nvSpPr>
        <p:spPr bwMode="auto">
          <a:xfrm>
            <a:off x="2971800" y="5091045"/>
            <a:ext cx="457200" cy="0"/>
          </a:xfrm>
          <a:prstGeom prst="line">
            <a:avLst/>
          </a:prstGeom>
          <a:noFill/>
          <a:ln w="9525">
            <a:solidFill>
              <a:schemeClr val="tx1"/>
            </a:solidFill>
            <a:round/>
            <a:headEnd/>
            <a:tailEnd/>
          </a:ln>
        </p:spPr>
        <p:txBody>
          <a:bodyPr/>
          <a:lstStyle/>
          <a:p>
            <a:endParaRPr lang="es-PE"/>
          </a:p>
        </p:txBody>
      </p:sp>
      <p:sp>
        <p:nvSpPr>
          <p:cNvPr id="25614" name="Line 23"/>
          <p:cNvSpPr>
            <a:spLocks noChangeShapeType="1"/>
          </p:cNvSpPr>
          <p:nvPr/>
        </p:nvSpPr>
        <p:spPr bwMode="auto">
          <a:xfrm>
            <a:off x="6248400" y="2302024"/>
            <a:ext cx="0" cy="2789021"/>
          </a:xfrm>
          <a:prstGeom prst="line">
            <a:avLst/>
          </a:prstGeom>
          <a:noFill/>
          <a:ln w="9525">
            <a:solidFill>
              <a:schemeClr val="tx1"/>
            </a:solidFill>
            <a:round/>
            <a:headEnd/>
            <a:tailEnd/>
          </a:ln>
        </p:spPr>
        <p:txBody>
          <a:bodyPr/>
          <a:lstStyle/>
          <a:p>
            <a:endParaRPr lang="es-PE"/>
          </a:p>
        </p:txBody>
      </p:sp>
      <p:sp>
        <p:nvSpPr>
          <p:cNvPr id="25615" name="Line 24"/>
          <p:cNvSpPr>
            <a:spLocks noChangeShapeType="1"/>
          </p:cNvSpPr>
          <p:nvPr/>
        </p:nvSpPr>
        <p:spPr bwMode="auto">
          <a:xfrm>
            <a:off x="6019800" y="2302024"/>
            <a:ext cx="228600" cy="0"/>
          </a:xfrm>
          <a:prstGeom prst="line">
            <a:avLst/>
          </a:prstGeom>
          <a:noFill/>
          <a:ln w="9525">
            <a:solidFill>
              <a:schemeClr val="tx1"/>
            </a:solidFill>
            <a:round/>
            <a:headEnd/>
            <a:tailEnd/>
          </a:ln>
        </p:spPr>
        <p:txBody>
          <a:bodyPr/>
          <a:lstStyle/>
          <a:p>
            <a:endParaRPr lang="es-PE"/>
          </a:p>
        </p:txBody>
      </p:sp>
      <p:sp>
        <p:nvSpPr>
          <p:cNvPr id="25616" name="Line 25"/>
          <p:cNvSpPr>
            <a:spLocks noChangeShapeType="1"/>
          </p:cNvSpPr>
          <p:nvPr/>
        </p:nvSpPr>
        <p:spPr bwMode="auto">
          <a:xfrm>
            <a:off x="6019800" y="3717032"/>
            <a:ext cx="228600" cy="0"/>
          </a:xfrm>
          <a:prstGeom prst="line">
            <a:avLst/>
          </a:prstGeom>
          <a:noFill/>
          <a:ln w="9525">
            <a:solidFill>
              <a:schemeClr val="tx1"/>
            </a:solidFill>
            <a:round/>
            <a:headEnd/>
            <a:tailEnd/>
          </a:ln>
        </p:spPr>
        <p:txBody>
          <a:bodyPr/>
          <a:lstStyle/>
          <a:p>
            <a:endParaRPr lang="es-PE"/>
          </a:p>
        </p:txBody>
      </p:sp>
      <p:sp>
        <p:nvSpPr>
          <p:cNvPr id="25617" name="Line 27"/>
          <p:cNvSpPr>
            <a:spLocks noChangeShapeType="1"/>
          </p:cNvSpPr>
          <p:nvPr/>
        </p:nvSpPr>
        <p:spPr bwMode="auto">
          <a:xfrm>
            <a:off x="6019800" y="5084118"/>
            <a:ext cx="228600" cy="0"/>
          </a:xfrm>
          <a:prstGeom prst="line">
            <a:avLst/>
          </a:prstGeom>
          <a:noFill/>
          <a:ln w="9525">
            <a:solidFill>
              <a:schemeClr val="tx1"/>
            </a:solidFill>
            <a:round/>
            <a:headEnd/>
            <a:tailEnd/>
          </a:ln>
        </p:spPr>
        <p:txBody>
          <a:bodyPr/>
          <a:lstStyle/>
          <a:p>
            <a:endParaRPr lang="es-PE"/>
          </a:p>
        </p:txBody>
      </p:sp>
      <p:sp>
        <p:nvSpPr>
          <p:cNvPr id="25618" name="Line 28"/>
          <p:cNvSpPr>
            <a:spLocks noChangeShapeType="1"/>
          </p:cNvSpPr>
          <p:nvPr/>
        </p:nvSpPr>
        <p:spPr bwMode="auto">
          <a:xfrm>
            <a:off x="6248400" y="3673624"/>
            <a:ext cx="457200" cy="0"/>
          </a:xfrm>
          <a:prstGeom prst="line">
            <a:avLst/>
          </a:prstGeom>
          <a:noFill/>
          <a:ln w="9525">
            <a:solidFill>
              <a:schemeClr val="tx1"/>
            </a:solidFill>
            <a:round/>
            <a:headEnd/>
            <a:tailEnd type="triangle" w="med" len="med"/>
          </a:ln>
        </p:spPr>
        <p:txBody>
          <a:bodyPr/>
          <a:lstStyle/>
          <a:p>
            <a:endParaRPr lang="es-PE"/>
          </a:p>
        </p:txBody>
      </p:sp>
    </p:spTree>
    <p:extLst>
      <p:ext uri="{BB962C8B-B14F-4D97-AF65-F5344CB8AC3E}">
        <p14:creationId xmlns:p14="http://schemas.microsoft.com/office/powerpoint/2010/main" val="3418830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idx="1"/>
          </p:nvPr>
        </p:nvSpPr>
        <p:spPr>
          <a:xfrm>
            <a:off x="611560" y="1124744"/>
            <a:ext cx="8220879" cy="1872208"/>
          </a:xfrm>
        </p:spPr>
        <p:txBody>
          <a:bodyPr>
            <a:noAutofit/>
          </a:bodyPr>
          <a:lstStyle/>
          <a:p>
            <a:pPr marL="0" indent="0" algn="just">
              <a:buNone/>
            </a:pPr>
            <a:r>
              <a:rPr lang="es-PE" sz="1600" dirty="0" smtClean="0"/>
              <a:t>En virtud, a la Primera Disposición Final </a:t>
            </a:r>
            <a:r>
              <a:rPr lang="es-PE" sz="1600" dirty="0"/>
              <a:t>del D.S. N° </a:t>
            </a:r>
            <a:r>
              <a:rPr lang="es-PE" sz="1600" dirty="0" smtClean="0"/>
              <a:t>155-2004-EF, respecto de operaciones sujetas al SPOT se debe observar que:</a:t>
            </a:r>
          </a:p>
          <a:p>
            <a:pPr marL="0" indent="0" algn="just">
              <a:buNone/>
            </a:pPr>
            <a:r>
              <a:rPr lang="es-ES_tradnl" sz="1600" dirty="0" smtClean="0"/>
              <a:t>Podrán </a:t>
            </a:r>
            <a:r>
              <a:rPr lang="es-ES_tradnl" sz="1600" dirty="0" smtClean="0"/>
              <a:t>ejercer el Crédito Fiscal, Saldo a Favor del Exportador o cualquier otro beneficio vinculado al IGV, en el periodo en que hayan anotado el comprobante en el Registro de Compras </a:t>
            </a:r>
            <a:r>
              <a:rPr lang="es-ES_tradnl" sz="1600" i="1" dirty="0" smtClean="0">
                <a:solidFill>
                  <a:srgbClr val="CC9900"/>
                </a:solidFill>
              </a:rPr>
              <a:t>de acuerdo a las normas que regulan el mencionado Impuesto</a:t>
            </a:r>
            <a:r>
              <a:rPr lang="es-ES_tradnl" sz="1600" dirty="0" smtClean="0">
                <a:solidFill>
                  <a:srgbClr val="CC9900"/>
                </a:solidFill>
              </a:rPr>
              <a:t> </a:t>
            </a:r>
            <a:r>
              <a:rPr lang="es-ES_tradnl" sz="1600" i="1" dirty="0" smtClean="0"/>
              <a:t>y siempre que el depósito se efectúe en el momento establecido por la SUNAT.</a:t>
            </a:r>
          </a:p>
          <a:p>
            <a:pPr marL="0" lvl="1" indent="1588" algn="just">
              <a:lnSpc>
                <a:spcPct val="90000"/>
              </a:lnSpc>
              <a:buClr>
                <a:srgbClr val="FFFFFF"/>
              </a:buClr>
              <a:buFont typeface="Wingdings" pitchFamily="2" charset="2"/>
              <a:buNone/>
              <a:defRPr/>
            </a:pPr>
            <a:r>
              <a:rPr lang="es-ES_tradnl" sz="1600" i="1" dirty="0" smtClean="0">
                <a:solidFill>
                  <a:srgbClr val="CC9900"/>
                </a:solidFill>
              </a:rPr>
              <a:t>En </a:t>
            </a:r>
            <a:r>
              <a:rPr lang="es-ES_tradnl" sz="1600" i="1" dirty="0" smtClean="0">
                <a:solidFill>
                  <a:srgbClr val="CC9900"/>
                </a:solidFill>
              </a:rPr>
              <a:t>caso contrario, el derecho se ejercerá a partir del periodo en que se acredite </a:t>
            </a:r>
            <a:r>
              <a:rPr lang="es-ES_tradnl" sz="1600" i="1" dirty="0" smtClean="0">
                <a:solidFill>
                  <a:srgbClr val="CC9900"/>
                </a:solidFill>
              </a:rPr>
              <a:t>el depósito</a:t>
            </a:r>
            <a:r>
              <a:rPr lang="es-ES_tradnl" sz="1600" i="1" dirty="0" smtClean="0">
                <a:solidFill>
                  <a:srgbClr val="CC9900"/>
                </a:solidFill>
              </a:rPr>
              <a:t>.</a:t>
            </a:r>
            <a:r>
              <a:rPr lang="es-ES_tradnl" sz="1600" b="1" dirty="0" smtClean="0"/>
              <a:t>	</a:t>
            </a:r>
            <a:endParaRPr lang="es-ES_tradnl" sz="1600" dirty="0" smtClean="0"/>
          </a:p>
        </p:txBody>
      </p:sp>
      <p:sp>
        <p:nvSpPr>
          <p:cNvPr id="61443" name="Rectangle 4"/>
          <p:cNvSpPr>
            <a:spLocks noChangeArrowheads="1"/>
          </p:cNvSpPr>
          <p:nvPr/>
        </p:nvSpPr>
        <p:spPr bwMode="auto">
          <a:xfrm>
            <a:off x="611561" y="260648"/>
            <a:ext cx="7992886" cy="864096"/>
          </a:xfrm>
          <a:prstGeom prst="rect">
            <a:avLst/>
          </a:prstGeom>
          <a:noFill/>
          <a:ln w="9525">
            <a:noFill/>
            <a:miter lim="800000"/>
            <a:headEnd/>
            <a:tailEnd/>
          </a:ln>
        </p:spPr>
        <p:txBody>
          <a:bodyPr/>
          <a:lstStyle/>
          <a:p>
            <a:pPr marL="190500" indent="-190500" algn="ctr">
              <a:spcBef>
                <a:spcPct val="20000"/>
              </a:spcBef>
              <a:defRPr/>
            </a:pPr>
            <a:r>
              <a:rPr lang="es-ES_tradnl" sz="2800" b="1" dirty="0">
                <a:solidFill>
                  <a:srgbClr val="CC9900"/>
                </a:solidFill>
                <a:latin typeface="Comic Sans MS" pitchFamily="66" charset="0"/>
              </a:rPr>
              <a:t>	</a:t>
            </a:r>
            <a:r>
              <a:rPr lang="es-ES_tradnl" sz="2400" b="1" dirty="0" smtClean="0">
                <a:solidFill>
                  <a:srgbClr val="CC9900"/>
                </a:solidFill>
              </a:rPr>
              <a:t>EFECTOS DEL DEPÓSITO DE LA DETRACCIÓN PARA  EL CRÉDITO FISCAL</a:t>
            </a:r>
            <a:endParaRPr lang="es-ES_tradnl" sz="2400" b="1" dirty="0">
              <a:solidFill>
                <a:srgbClr val="CC9900"/>
              </a:solidFill>
            </a:endParaRPr>
          </a:p>
        </p:txBody>
      </p:sp>
      <p:grpSp>
        <p:nvGrpSpPr>
          <p:cNvPr id="21" name="20 Grupo"/>
          <p:cNvGrpSpPr/>
          <p:nvPr/>
        </p:nvGrpSpPr>
        <p:grpSpPr>
          <a:xfrm>
            <a:off x="1048071" y="3212976"/>
            <a:ext cx="7556376" cy="3096344"/>
            <a:chOff x="914400" y="2463809"/>
            <a:chExt cx="7772400" cy="3860791"/>
          </a:xfrm>
        </p:grpSpPr>
        <p:sp>
          <p:nvSpPr>
            <p:cNvPr id="22" name="Line 3"/>
            <p:cNvSpPr>
              <a:spLocks noChangeShapeType="1"/>
            </p:cNvSpPr>
            <p:nvPr/>
          </p:nvSpPr>
          <p:spPr bwMode="auto">
            <a:xfrm>
              <a:off x="914400" y="3886200"/>
              <a:ext cx="7772400" cy="0"/>
            </a:xfrm>
            <a:prstGeom prst="line">
              <a:avLst/>
            </a:prstGeom>
            <a:noFill/>
            <a:ln w="76200">
              <a:solidFill>
                <a:schemeClr val="tx1"/>
              </a:solidFill>
              <a:round/>
              <a:headEnd/>
              <a:tailEnd/>
            </a:ln>
          </p:spPr>
          <p:txBody>
            <a:bodyPr wrap="none" anchor="ctr"/>
            <a:lstStyle/>
            <a:p>
              <a:endParaRPr lang="es-PE"/>
            </a:p>
          </p:txBody>
        </p:sp>
        <p:sp>
          <p:nvSpPr>
            <p:cNvPr id="23" name="Line 4"/>
            <p:cNvSpPr>
              <a:spLocks noChangeShapeType="1"/>
            </p:cNvSpPr>
            <p:nvPr/>
          </p:nvSpPr>
          <p:spPr bwMode="auto">
            <a:xfrm>
              <a:off x="914400" y="3733800"/>
              <a:ext cx="0" cy="381000"/>
            </a:xfrm>
            <a:prstGeom prst="line">
              <a:avLst/>
            </a:prstGeom>
            <a:noFill/>
            <a:ln w="57150">
              <a:solidFill>
                <a:schemeClr val="tx1"/>
              </a:solidFill>
              <a:round/>
              <a:headEnd/>
              <a:tailEnd/>
            </a:ln>
          </p:spPr>
          <p:txBody>
            <a:bodyPr wrap="none" anchor="ctr"/>
            <a:lstStyle/>
            <a:p>
              <a:endParaRPr lang="es-PE"/>
            </a:p>
          </p:txBody>
        </p:sp>
        <p:sp>
          <p:nvSpPr>
            <p:cNvPr id="24" name="Line 5"/>
            <p:cNvSpPr>
              <a:spLocks noChangeShapeType="1"/>
            </p:cNvSpPr>
            <p:nvPr/>
          </p:nvSpPr>
          <p:spPr bwMode="auto">
            <a:xfrm>
              <a:off x="8686800" y="3733800"/>
              <a:ext cx="0" cy="381000"/>
            </a:xfrm>
            <a:prstGeom prst="line">
              <a:avLst/>
            </a:prstGeom>
            <a:noFill/>
            <a:ln w="57150">
              <a:solidFill>
                <a:schemeClr val="tx1"/>
              </a:solidFill>
              <a:round/>
              <a:headEnd/>
              <a:tailEnd/>
            </a:ln>
          </p:spPr>
          <p:txBody>
            <a:bodyPr wrap="none" anchor="ctr"/>
            <a:lstStyle/>
            <a:p>
              <a:endParaRPr lang="es-PE"/>
            </a:p>
          </p:txBody>
        </p:sp>
        <p:sp>
          <p:nvSpPr>
            <p:cNvPr id="25" name="Line 7"/>
            <p:cNvSpPr>
              <a:spLocks noChangeShapeType="1"/>
            </p:cNvSpPr>
            <p:nvPr/>
          </p:nvSpPr>
          <p:spPr bwMode="auto">
            <a:xfrm>
              <a:off x="3886200" y="3733800"/>
              <a:ext cx="0" cy="381000"/>
            </a:xfrm>
            <a:prstGeom prst="line">
              <a:avLst/>
            </a:prstGeom>
            <a:noFill/>
            <a:ln w="57150">
              <a:solidFill>
                <a:schemeClr val="tx1"/>
              </a:solidFill>
              <a:round/>
              <a:headEnd/>
              <a:tailEnd/>
            </a:ln>
          </p:spPr>
          <p:txBody>
            <a:bodyPr wrap="none" anchor="ctr"/>
            <a:lstStyle/>
            <a:p>
              <a:endParaRPr lang="es-PE"/>
            </a:p>
          </p:txBody>
        </p:sp>
        <p:sp>
          <p:nvSpPr>
            <p:cNvPr id="26" name="Text Box 8"/>
            <p:cNvSpPr txBox="1">
              <a:spLocks noChangeArrowheads="1"/>
            </p:cNvSpPr>
            <p:nvPr/>
          </p:nvSpPr>
          <p:spPr bwMode="auto">
            <a:xfrm>
              <a:off x="1314450" y="2510748"/>
              <a:ext cx="1314449" cy="498892"/>
            </a:xfrm>
            <a:prstGeom prst="rect">
              <a:avLst/>
            </a:prstGeom>
            <a:solidFill>
              <a:schemeClr val="bg1"/>
            </a:solidFill>
            <a:ln w="9525">
              <a:solidFill>
                <a:srgbClr val="CC9900"/>
              </a:solidFill>
              <a:miter lim="800000"/>
              <a:headEnd/>
              <a:tailEnd/>
            </a:ln>
          </p:spPr>
          <p:txBody>
            <a:bodyPr wrap="square">
              <a:spAutoFit/>
            </a:bodyPr>
            <a:lstStyle/>
            <a:p>
              <a:pPr algn="ctr">
                <a:spcBef>
                  <a:spcPct val="50000"/>
                </a:spcBef>
              </a:pPr>
              <a:r>
                <a:rPr lang="es-ES_tradnl" sz="2000" b="1" dirty="0" smtClean="0"/>
                <a:t>JULIO</a:t>
              </a:r>
              <a:endParaRPr lang="es-ES_tradnl" dirty="0"/>
            </a:p>
          </p:txBody>
        </p:sp>
        <p:sp>
          <p:nvSpPr>
            <p:cNvPr id="27" name="Text Box 9"/>
            <p:cNvSpPr txBox="1">
              <a:spLocks noChangeArrowheads="1"/>
            </p:cNvSpPr>
            <p:nvPr/>
          </p:nvSpPr>
          <p:spPr bwMode="auto">
            <a:xfrm>
              <a:off x="5590398" y="2463809"/>
              <a:ext cx="1022538" cy="460515"/>
            </a:xfrm>
            <a:prstGeom prst="rect">
              <a:avLst/>
            </a:prstGeom>
            <a:solidFill>
              <a:schemeClr val="bg1"/>
            </a:solidFill>
            <a:ln w="9525">
              <a:solidFill>
                <a:srgbClr val="CC9900"/>
              </a:solidFill>
              <a:miter lim="800000"/>
              <a:headEnd/>
              <a:tailEnd/>
            </a:ln>
          </p:spPr>
          <p:txBody>
            <a:bodyPr wrap="none">
              <a:spAutoFit/>
            </a:bodyPr>
            <a:lstStyle/>
            <a:p>
              <a:pPr>
                <a:spcBef>
                  <a:spcPct val="50000"/>
                </a:spcBef>
              </a:pPr>
              <a:r>
                <a:rPr lang="es-ES_tradnl" b="1" dirty="0" smtClean="0"/>
                <a:t>AGOSTO</a:t>
              </a:r>
              <a:endParaRPr lang="es-ES_tradnl" dirty="0"/>
            </a:p>
          </p:txBody>
        </p:sp>
        <p:sp>
          <p:nvSpPr>
            <p:cNvPr id="28" name="AutoShape 10"/>
            <p:cNvSpPr>
              <a:spLocks noChangeArrowheads="1"/>
            </p:cNvSpPr>
            <p:nvPr/>
          </p:nvSpPr>
          <p:spPr bwMode="auto">
            <a:xfrm>
              <a:off x="1600200" y="4439097"/>
              <a:ext cx="2057400" cy="1142999"/>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s-ES_tradnl" b="1" dirty="0">
                  <a:solidFill>
                    <a:srgbClr val="CC9900"/>
                  </a:solidFill>
                </a:rPr>
                <a:t>PERIODO DE</a:t>
              </a:r>
            </a:p>
            <a:p>
              <a:pPr algn="ctr"/>
              <a:r>
                <a:rPr lang="es-ES_tradnl" b="1" dirty="0">
                  <a:solidFill>
                    <a:srgbClr val="CC9900"/>
                  </a:solidFill>
                </a:rPr>
                <a:t>ANOTACIÓN</a:t>
              </a:r>
            </a:p>
          </p:txBody>
        </p:sp>
        <p:sp>
          <p:nvSpPr>
            <p:cNvPr id="29" name="AutoShape 11"/>
            <p:cNvSpPr>
              <a:spLocks noChangeArrowheads="1"/>
            </p:cNvSpPr>
            <p:nvPr/>
          </p:nvSpPr>
          <p:spPr bwMode="auto">
            <a:xfrm>
              <a:off x="5181600" y="4262910"/>
              <a:ext cx="1676399" cy="842490"/>
            </a:xfrm>
            <a:prstGeom prst="roundRect">
              <a:avLst>
                <a:gd name="adj" fmla="val 16667"/>
              </a:avLst>
            </a:prstGeom>
            <a:solidFill>
              <a:schemeClr val="bg1"/>
            </a:solidFill>
            <a:ln w="9525">
              <a:solidFill>
                <a:schemeClr val="tx1"/>
              </a:solidFill>
              <a:round/>
              <a:headEnd/>
              <a:tailEnd/>
            </a:ln>
          </p:spPr>
          <p:txBody>
            <a:bodyPr wrap="square" anchor="ctr"/>
            <a:lstStyle/>
            <a:p>
              <a:pPr algn="ctr"/>
              <a:r>
                <a:rPr lang="es-ES_tradnl" sz="1600" b="1" dirty="0"/>
                <a:t>FECHA </a:t>
              </a:r>
              <a:r>
                <a:rPr lang="es-ES_tradnl" sz="1600" b="1" dirty="0" smtClean="0"/>
                <a:t>DE DEPÓSITO</a:t>
              </a:r>
              <a:endParaRPr lang="es-ES_tradnl" sz="1600" b="1" dirty="0"/>
            </a:p>
          </p:txBody>
        </p:sp>
        <p:sp>
          <p:nvSpPr>
            <p:cNvPr id="30" name="Line 12"/>
            <p:cNvSpPr>
              <a:spLocks noChangeShapeType="1"/>
            </p:cNvSpPr>
            <p:nvPr/>
          </p:nvSpPr>
          <p:spPr bwMode="auto">
            <a:xfrm>
              <a:off x="5181600" y="3733800"/>
              <a:ext cx="0" cy="381000"/>
            </a:xfrm>
            <a:prstGeom prst="line">
              <a:avLst/>
            </a:prstGeom>
            <a:noFill/>
            <a:ln w="57150">
              <a:solidFill>
                <a:schemeClr val="tx1"/>
              </a:solidFill>
              <a:round/>
              <a:headEnd/>
              <a:tailEnd/>
            </a:ln>
          </p:spPr>
          <p:txBody>
            <a:bodyPr wrap="none" anchor="ctr"/>
            <a:lstStyle/>
            <a:p>
              <a:endParaRPr lang="es-PE"/>
            </a:p>
          </p:txBody>
        </p:sp>
        <p:sp>
          <p:nvSpPr>
            <p:cNvPr id="31" name="Text Box 13"/>
            <p:cNvSpPr txBox="1">
              <a:spLocks noChangeArrowheads="1"/>
            </p:cNvSpPr>
            <p:nvPr/>
          </p:nvSpPr>
          <p:spPr bwMode="auto">
            <a:xfrm>
              <a:off x="4045802" y="3105963"/>
              <a:ext cx="937668" cy="698447"/>
            </a:xfrm>
            <a:prstGeom prst="rect">
              <a:avLst/>
            </a:prstGeom>
            <a:noFill/>
            <a:ln w="9525">
              <a:noFill/>
              <a:miter lim="800000"/>
              <a:headEnd/>
              <a:tailEnd/>
            </a:ln>
          </p:spPr>
          <p:txBody>
            <a:bodyPr wrap="square">
              <a:spAutoFit/>
            </a:bodyPr>
            <a:lstStyle/>
            <a:p>
              <a:pPr>
                <a:lnSpc>
                  <a:spcPct val="70000"/>
                </a:lnSpc>
                <a:spcBef>
                  <a:spcPct val="50000"/>
                </a:spcBef>
              </a:pPr>
              <a:r>
                <a:rPr lang="es-ES_tradnl" sz="1600" b="1" dirty="0" smtClean="0">
                  <a:solidFill>
                    <a:srgbClr val="CC9900"/>
                  </a:solidFill>
                </a:rPr>
                <a:t>03.08</a:t>
              </a:r>
              <a:endParaRPr lang="es-ES_tradnl" sz="1600" b="1" dirty="0">
                <a:solidFill>
                  <a:srgbClr val="CC9900"/>
                </a:solidFill>
              </a:endParaRPr>
            </a:p>
            <a:p>
              <a:pPr>
                <a:lnSpc>
                  <a:spcPct val="70000"/>
                </a:lnSpc>
                <a:spcBef>
                  <a:spcPct val="50000"/>
                </a:spcBef>
              </a:pPr>
              <a:r>
                <a:rPr lang="es-ES_tradnl" sz="1600" b="1" dirty="0">
                  <a:solidFill>
                    <a:srgbClr val="CC9900"/>
                  </a:solidFill>
                </a:rPr>
                <a:t> PAGO</a:t>
              </a:r>
              <a:endParaRPr lang="es-ES_tradnl" sz="1600" dirty="0">
                <a:solidFill>
                  <a:srgbClr val="CC9900"/>
                </a:solidFill>
              </a:endParaRPr>
            </a:p>
          </p:txBody>
        </p:sp>
        <p:sp>
          <p:nvSpPr>
            <p:cNvPr id="32" name="Line 14"/>
            <p:cNvSpPr>
              <a:spLocks noChangeShapeType="1"/>
            </p:cNvSpPr>
            <p:nvPr/>
          </p:nvSpPr>
          <p:spPr bwMode="auto">
            <a:xfrm>
              <a:off x="6858000" y="3733800"/>
              <a:ext cx="0" cy="381000"/>
            </a:xfrm>
            <a:prstGeom prst="line">
              <a:avLst/>
            </a:prstGeom>
            <a:noFill/>
            <a:ln w="57150">
              <a:solidFill>
                <a:schemeClr val="tx1"/>
              </a:solidFill>
              <a:round/>
              <a:headEnd/>
              <a:tailEnd/>
            </a:ln>
          </p:spPr>
          <p:txBody>
            <a:bodyPr wrap="none" anchor="ctr"/>
            <a:lstStyle/>
            <a:p>
              <a:endParaRPr lang="es-PE"/>
            </a:p>
          </p:txBody>
        </p:sp>
        <p:sp>
          <p:nvSpPr>
            <p:cNvPr id="33" name="Text Box 15"/>
            <p:cNvSpPr txBox="1">
              <a:spLocks noChangeArrowheads="1"/>
            </p:cNvSpPr>
            <p:nvPr/>
          </p:nvSpPr>
          <p:spPr bwMode="auto">
            <a:xfrm>
              <a:off x="7419567" y="3310448"/>
              <a:ext cx="674701" cy="422139"/>
            </a:xfrm>
            <a:prstGeom prst="rect">
              <a:avLst/>
            </a:prstGeom>
            <a:noFill/>
            <a:ln w="9525">
              <a:noFill/>
              <a:miter lim="800000"/>
              <a:headEnd/>
              <a:tailEnd/>
            </a:ln>
          </p:spPr>
          <p:txBody>
            <a:bodyPr wrap="none">
              <a:spAutoFit/>
            </a:bodyPr>
            <a:lstStyle/>
            <a:p>
              <a:pPr>
                <a:spcBef>
                  <a:spcPct val="50000"/>
                </a:spcBef>
              </a:pPr>
              <a:r>
                <a:rPr lang="es-ES_tradnl" sz="1600" b="1" dirty="0" smtClean="0">
                  <a:solidFill>
                    <a:srgbClr val="CC9900"/>
                  </a:solidFill>
                </a:rPr>
                <a:t>07.08</a:t>
              </a:r>
              <a:endParaRPr lang="es-ES_tradnl" dirty="0">
                <a:solidFill>
                  <a:srgbClr val="CC9900"/>
                </a:solidFill>
              </a:endParaRPr>
            </a:p>
          </p:txBody>
        </p:sp>
        <p:sp>
          <p:nvSpPr>
            <p:cNvPr id="34" name="AutoShape 16"/>
            <p:cNvSpPr>
              <a:spLocks noChangeArrowheads="1"/>
            </p:cNvSpPr>
            <p:nvPr/>
          </p:nvSpPr>
          <p:spPr bwMode="auto">
            <a:xfrm>
              <a:off x="5859470" y="5105399"/>
              <a:ext cx="457200" cy="3810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pPr algn="ctr"/>
              <a:endParaRPr lang="es-ES_tradnl">
                <a:solidFill>
                  <a:schemeClr val="hlink"/>
                </a:solidFill>
                <a:latin typeface="Tahoma" pitchFamily="34" charset="0"/>
              </a:endParaRPr>
            </a:p>
          </p:txBody>
        </p:sp>
        <p:sp>
          <p:nvSpPr>
            <p:cNvPr id="35" name="AutoShape 17"/>
            <p:cNvSpPr>
              <a:spLocks noChangeArrowheads="1"/>
            </p:cNvSpPr>
            <p:nvPr/>
          </p:nvSpPr>
          <p:spPr bwMode="auto">
            <a:xfrm>
              <a:off x="5181599" y="5562599"/>
              <a:ext cx="1828800" cy="762001"/>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s-ES_tradnl" sz="1600" b="1" dirty="0"/>
                <a:t>SE APLICA EL</a:t>
              </a:r>
            </a:p>
            <a:p>
              <a:pPr algn="ctr"/>
              <a:r>
                <a:rPr lang="es-ES_tradnl" sz="1600" b="1" dirty="0"/>
                <a:t>CF </a:t>
              </a:r>
              <a:r>
                <a:rPr lang="es-ES_tradnl" sz="1600" b="1" dirty="0" smtClean="0"/>
                <a:t>AGOSTO</a:t>
              </a:r>
              <a:endParaRPr lang="es-ES_tradnl" sz="1600" b="1" dirty="0"/>
            </a:p>
          </p:txBody>
        </p:sp>
        <p:sp>
          <p:nvSpPr>
            <p:cNvPr id="36" name="Text Box 18"/>
            <p:cNvSpPr txBox="1">
              <a:spLocks noChangeArrowheads="1"/>
            </p:cNvSpPr>
            <p:nvPr/>
          </p:nvSpPr>
          <p:spPr bwMode="auto">
            <a:xfrm>
              <a:off x="5716035" y="3289798"/>
              <a:ext cx="674701" cy="422139"/>
            </a:xfrm>
            <a:prstGeom prst="rect">
              <a:avLst/>
            </a:prstGeom>
            <a:noFill/>
            <a:ln w="9525">
              <a:noFill/>
              <a:miter lim="800000"/>
              <a:headEnd/>
              <a:tailEnd/>
            </a:ln>
          </p:spPr>
          <p:txBody>
            <a:bodyPr wrap="none">
              <a:spAutoFit/>
            </a:bodyPr>
            <a:lstStyle/>
            <a:p>
              <a:pPr>
                <a:spcBef>
                  <a:spcPct val="50000"/>
                </a:spcBef>
              </a:pPr>
              <a:r>
                <a:rPr lang="es-ES_tradnl" sz="1600" b="1" dirty="0" smtClean="0"/>
                <a:t>04.08</a:t>
              </a:r>
              <a:endParaRPr lang="es-ES_tradnl" sz="1600" dirty="0"/>
            </a:p>
          </p:txBody>
        </p:sp>
      </p:grpSp>
    </p:spTree>
    <p:extLst>
      <p:ext uri="{BB962C8B-B14F-4D97-AF65-F5344CB8AC3E}">
        <p14:creationId xmlns:p14="http://schemas.microsoft.com/office/powerpoint/2010/main" val="3653329466"/>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0"/>
          <p:cNvSpPr>
            <a:spLocks noChangeArrowheads="1"/>
          </p:cNvSpPr>
          <p:nvPr/>
        </p:nvSpPr>
        <p:spPr bwMode="auto">
          <a:xfrm>
            <a:off x="2551113" y="417353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PE" sz="900"/>
              <a:t/>
            </a:r>
            <a:br>
              <a:rPr lang="es-ES" altLang="es-PE" sz="900"/>
            </a:br>
            <a:endParaRPr lang="es-ES" altLang="es-PE"/>
          </a:p>
        </p:txBody>
      </p:sp>
      <p:sp>
        <p:nvSpPr>
          <p:cNvPr id="16387" name="Text Box 76"/>
          <p:cNvSpPr txBox="1">
            <a:spLocks noChangeArrowheads="1"/>
          </p:cNvSpPr>
          <p:nvPr/>
        </p:nvSpPr>
        <p:spPr bwMode="auto">
          <a:xfrm>
            <a:off x="900113" y="486886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s-ES" altLang="es-PE"/>
          </a:p>
        </p:txBody>
      </p:sp>
      <p:sp>
        <p:nvSpPr>
          <p:cNvPr id="51205" name="Rectangle 5"/>
          <p:cNvSpPr>
            <a:spLocks noChangeArrowheads="1"/>
          </p:cNvSpPr>
          <p:nvPr/>
        </p:nvSpPr>
        <p:spPr bwMode="auto">
          <a:xfrm>
            <a:off x="684213" y="836712"/>
            <a:ext cx="7772400" cy="647700"/>
          </a:xfrm>
          <a:prstGeom prst="rect">
            <a:avLst/>
          </a:prstGeom>
          <a:noFill/>
          <a:ln w="9525">
            <a:noFill/>
            <a:miter lim="800000"/>
            <a:headEnd/>
            <a:tailEnd/>
          </a:ln>
        </p:spPr>
        <p:txBody>
          <a:bodyPr anchor="ctr"/>
          <a:lstStyle/>
          <a:p>
            <a:pPr algn="ctr">
              <a:defRPr/>
            </a:pPr>
            <a:r>
              <a:rPr lang="es-MX" sz="2400" b="1" dirty="0" smtClean="0">
                <a:solidFill>
                  <a:srgbClr val="CC9900"/>
                </a:solidFill>
              </a:rPr>
              <a:t>REQUISITOS DE FORMA</a:t>
            </a:r>
            <a:endParaRPr lang="es-ES" sz="2400" b="1" dirty="0">
              <a:solidFill>
                <a:srgbClr val="CC9900"/>
              </a:solidFill>
            </a:endParaRPr>
          </a:p>
        </p:txBody>
      </p:sp>
      <p:sp>
        <p:nvSpPr>
          <p:cNvPr id="2" name="1 Rectángulo"/>
          <p:cNvSpPr/>
          <p:nvPr/>
        </p:nvSpPr>
        <p:spPr>
          <a:xfrm>
            <a:off x="684213" y="1696145"/>
            <a:ext cx="7992244" cy="3539430"/>
          </a:xfrm>
          <a:prstGeom prst="rect">
            <a:avLst/>
          </a:prstGeom>
        </p:spPr>
        <p:txBody>
          <a:bodyPr wrap="square">
            <a:spAutoFit/>
          </a:bodyPr>
          <a:lstStyle/>
          <a:p>
            <a:pPr algn="just"/>
            <a:r>
              <a:rPr lang="es-PE" sz="1600" dirty="0"/>
              <a:t>L</a:t>
            </a:r>
            <a:r>
              <a:rPr lang="es-PE" sz="1600" dirty="0" smtClean="0"/>
              <a:t>a </a:t>
            </a:r>
            <a:r>
              <a:rPr lang="es-PE" sz="1600" b="1" dirty="0"/>
              <a:t>Ley N° 29215 </a:t>
            </a:r>
            <a:r>
              <a:rPr lang="es-PE" sz="1600" dirty="0"/>
              <a:t>tiene como finalidad complementar las disposiciones establecidas en el artículo 19 del TUO LIGV, respecto a los requisitos sobre comprobantes de pago y la anotación en el Registro de Compras</a:t>
            </a:r>
            <a:r>
              <a:rPr lang="es-PE" sz="1600" dirty="0" smtClean="0"/>
              <a:t>.</a:t>
            </a:r>
          </a:p>
          <a:p>
            <a:pPr algn="just"/>
            <a:endParaRPr lang="es-PE" sz="1600" dirty="0"/>
          </a:p>
          <a:p>
            <a:pPr algn="just"/>
            <a:r>
              <a:rPr lang="es-PE" sz="1600" dirty="0"/>
              <a:t>Sobre el particular la </a:t>
            </a:r>
            <a:r>
              <a:rPr lang="es-PE" sz="1600" b="1" dirty="0"/>
              <a:t>RTF N° 01580-5-2009</a:t>
            </a:r>
            <a:r>
              <a:rPr lang="es-PE" sz="1600" dirty="0"/>
              <a:t>, </a:t>
            </a:r>
            <a:r>
              <a:rPr lang="es-PE" sz="1600" dirty="0" smtClean="0"/>
              <a:t>fija –entre otros - </a:t>
            </a:r>
            <a:r>
              <a:rPr lang="es-PE" sz="1600" dirty="0"/>
              <a:t>el criterio siguiente:</a:t>
            </a:r>
          </a:p>
          <a:p>
            <a:pPr algn="just"/>
            <a:r>
              <a:rPr lang="es-PE" sz="1600" i="1" dirty="0"/>
              <a:t>“Los comprobantes de pago o documentos que permiten ejercer el derecho al crédito fiscal deben contener la información establecida por el inciso b) del artículo 19º del Texto Único Ordenado de la Ley del Impuesto General a las Ventas e Impuesto Selectivo al Consumo, aprobado por Decreto Supremo Nº 055-99-EF, modificado por la Ley Nº 29214, la información prevista por el  artículo 1º de la Ley Nº 29215 y los requisitos y características mínimos que prevén las normas reglamentarias en materia de comprobantes de pago vigentes al momento de su emisión”</a:t>
            </a:r>
            <a:endParaRPr lang="es-PE" sz="1600" dirty="0"/>
          </a:p>
          <a:p>
            <a:pPr algn="just"/>
            <a:r>
              <a:rPr lang="es-PE" sz="1600" b="1" i="1" dirty="0"/>
              <a:t>Jurisprudencia de Observancia Obligatoria, publicada en el diario oficial “El Peruano” el día </a:t>
            </a:r>
            <a:r>
              <a:rPr lang="es-PE" sz="1600" b="1" i="1" dirty="0" smtClean="0"/>
              <a:t>03.03.2009</a:t>
            </a:r>
            <a:r>
              <a:rPr lang="es-PE" sz="1600" b="1" i="1" dirty="0" smtClean="0"/>
              <a:t>.</a:t>
            </a:r>
            <a:endParaRPr lang="es-PE" sz="1600" b="1" dirty="0"/>
          </a:p>
        </p:txBody>
      </p:sp>
    </p:spTree>
    <p:extLst>
      <p:ext uri="{BB962C8B-B14F-4D97-AF65-F5344CB8AC3E}">
        <p14:creationId xmlns:p14="http://schemas.microsoft.com/office/powerpoint/2010/main" val="3342885433"/>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0"/>
          <p:cNvSpPr>
            <a:spLocks noChangeArrowheads="1"/>
          </p:cNvSpPr>
          <p:nvPr/>
        </p:nvSpPr>
        <p:spPr bwMode="auto">
          <a:xfrm>
            <a:off x="2551113" y="417353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PE" sz="900"/>
              <a:t/>
            </a:r>
            <a:br>
              <a:rPr lang="es-ES" altLang="es-PE" sz="900"/>
            </a:br>
            <a:endParaRPr lang="es-ES" altLang="es-PE"/>
          </a:p>
        </p:txBody>
      </p:sp>
      <p:sp>
        <p:nvSpPr>
          <p:cNvPr id="16387" name="Text Box 76"/>
          <p:cNvSpPr txBox="1">
            <a:spLocks noChangeArrowheads="1"/>
          </p:cNvSpPr>
          <p:nvPr/>
        </p:nvSpPr>
        <p:spPr bwMode="auto">
          <a:xfrm>
            <a:off x="900113" y="486886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s-ES" altLang="es-PE"/>
          </a:p>
        </p:txBody>
      </p:sp>
      <p:sp>
        <p:nvSpPr>
          <p:cNvPr id="28" name="AutoShape 4"/>
          <p:cNvSpPr>
            <a:spLocks noChangeArrowheads="1"/>
          </p:cNvSpPr>
          <p:nvPr/>
        </p:nvSpPr>
        <p:spPr bwMode="auto">
          <a:xfrm>
            <a:off x="539750" y="1484313"/>
            <a:ext cx="8137525" cy="4537075"/>
          </a:xfrm>
          <a:prstGeom prst="roundRect">
            <a:avLst>
              <a:gd name="adj" fmla="val 16667"/>
            </a:avLst>
          </a:prstGeom>
          <a:solidFill>
            <a:schemeClr val="bg1"/>
          </a:solidFill>
          <a:ln w="9525">
            <a:solidFill>
              <a:schemeClr val="bg1"/>
            </a:solidFill>
            <a:round/>
            <a:headEnd/>
            <a:tailEnd/>
          </a:ln>
          <a:effectLst>
            <a:outerShdw dist="107763" dir="18900000" algn="ctr" rotWithShape="0">
              <a:schemeClr val="bg2">
                <a:alpha val="50000"/>
              </a:schemeClr>
            </a:outerShdw>
          </a:effectLst>
        </p:spPr>
        <p:txBody>
          <a:bodyPr/>
          <a:lstStyle/>
          <a:p>
            <a:pPr algn="just">
              <a:defRPr/>
            </a:pPr>
            <a:endParaRPr lang="es-PE" sz="2000" b="1" i="1" dirty="0">
              <a:latin typeface="Arial" charset="0"/>
              <a:cs typeface="+mn-cs"/>
            </a:endParaRPr>
          </a:p>
          <a:p>
            <a:pPr algn="just">
              <a:defRPr/>
            </a:pPr>
            <a:r>
              <a:rPr lang="es-PE" sz="1600" b="1" dirty="0"/>
              <a:t>INFORME  093-2011-SUNAT/2B0000</a:t>
            </a:r>
          </a:p>
          <a:p>
            <a:pPr algn="just">
              <a:defRPr/>
            </a:pPr>
            <a:endParaRPr lang="es-PE" sz="1600" b="1" i="1" dirty="0">
              <a:solidFill>
                <a:schemeClr val="accent6"/>
              </a:solidFill>
            </a:endParaRPr>
          </a:p>
          <a:p>
            <a:pPr algn="just">
              <a:defRPr/>
            </a:pPr>
            <a:r>
              <a:rPr lang="es-PE" sz="1600" i="1" dirty="0"/>
              <a:t>(…) un comprobante de pago emitido de manera extemporánea al momento en que debió emitirse conforme al artículo 5°del Reglamento de Comprobantes de Pago </a:t>
            </a:r>
            <a:r>
              <a:rPr lang="es-PE" sz="1600" b="1" i="1" dirty="0">
                <a:solidFill>
                  <a:srgbClr val="CC9900"/>
                </a:solidFill>
              </a:rPr>
              <a:t>da derecho a crédito fiscal</a:t>
            </a:r>
            <a:r>
              <a:rPr lang="es-PE" sz="1600" i="1" dirty="0"/>
              <a:t>, siempre que las adquisiciones de bienes y servicios reúnan los requisitos detallados en el artículo 18°de la Ley del IGV, y dicho comprobante contenga la información establecida por el inciso b) del artículo 19°de la Ley del IGV, la información prevista en el artículo 1°de la Ley N.° 29215 y los requisitos y características mínimos que prevén las normas reglamentarias en materia de comprobantes de pago vigentes al momento de su emisión; y, sea </a:t>
            </a:r>
            <a:r>
              <a:rPr lang="es-PE" sz="1600" b="1" i="1" dirty="0">
                <a:solidFill>
                  <a:srgbClr val="CC9900"/>
                </a:solidFill>
              </a:rPr>
              <a:t>anotado en el registro de compras</a:t>
            </a:r>
            <a:r>
              <a:rPr lang="es-PE" sz="1600" b="1" i="1" dirty="0">
                <a:solidFill>
                  <a:schemeClr val="accent6"/>
                </a:solidFill>
              </a:rPr>
              <a:t> </a:t>
            </a:r>
            <a:r>
              <a:rPr lang="es-PE" sz="1600" i="1" dirty="0"/>
              <a:t>dentro de los plazos establecidos por el artículo 2°de la Ley N.° 29215</a:t>
            </a:r>
            <a:r>
              <a:rPr lang="es-PE" sz="1600" dirty="0"/>
              <a:t>.</a:t>
            </a:r>
          </a:p>
        </p:txBody>
      </p:sp>
      <p:sp>
        <p:nvSpPr>
          <p:cNvPr id="51205" name="Rectangle 5"/>
          <p:cNvSpPr>
            <a:spLocks noChangeArrowheads="1"/>
          </p:cNvSpPr>
          <p:nvPr/>
        </p:nvSpPr>
        <p:spPr bwMode="auto">
          <a:xfrm>
            <a:off x="684213" y="620713"/>
            <a:ext cx="7772400" cy="647700"/>
          </a:xfrm>
          <a:prstGeom prst="rect">
            <a:avLst/>
          </a:prstGeom>
          <a:noFill/>
          <a:ln w="9525">
            <a:noFill/>
            <a:miter lim="800000"/>
            <a:headEnd/>
            <a:tailEnd/>
          </a:ln>
        </p:spPr>
        <p:txBody>
          <a:bodyPr anchor="ctr"/>
          <a:lstStyle/>
          <a:p>
            <a:pPr algn="ctr">
              <a:defRPr/>
            </a:pPr>
            <a:r>
              <a:rPr lang="es-MX" sz="2400" b="1" dirty="0">
                <a:solidFill>
                  <a:srgbClr val="CC9900"/>
                </a:solidFill>
              </a:rPr>
              <a:t>CONDICIONES PARA EL CREDITO FISCAL DEL IGV</a:t>
            </a:r>
            <a:endParaRPr lang="es-ES" sz="2400" b="1" dirty="0">
              <a:solidFill>
                <a:srgbClr val="CC9900"/>
              </a:solidFill>
            </a:endParaRPr>
          </a:p>
        </p:txBody>
      </p:sp>
    </p:spTree>
    <p:extLst>
      <p:ext uri="{BB962C8B-B14F-4D97-AF65-F5344CB8AC3E}">
        <p14:creationId xmlns:p14="http://schemas.microsoft.com/office/powerpoint/2010/main" val="1882083950"/>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0"/>
          <p:cNvSpPr>
            <a:spLocks noChangeArrowheads="1"/>
          </p:cNvSpPr>
          <p:nvPr/>
        </p:nvSpPr>
        <p:spPr bwMode="auto">
          <a:xfrm>
            <a:off x="2551113" y="417353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PE" sz="900"/>
              <a:t/>
            </a:r>
            <a:br>
              <a:rPr lang="es-ES" altLang="es-PE" sz="900"/>
            </a:br>
            <a:endParaRPr lang="es-ES" altLang="es-PE"/>
          </a:p>
        </p:txBody>
      </p:sp>
      <p:sp>
        <p:nvSpPr>
          <p:cNvPr id="17411" name="Text Box 76"/>
          <p:cNvSpPr txBox="1">
            <a:spLocks noChangeArrowheads="1"/>
          </p:cNvSpPr>
          <p:nvPr/>
        </p:nvSpPr>
        <p:spPr bwMode="auto">
          <a:xfrm>
            <a:off x="900113" y="486886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s-ES" altLang="es-PE"/>
          </a:p>
        </p:txBody>
      </p:sp>
      <p:sp>
        <p:nvSpPr>
          <p:cNvPr id="28" name="AutoShape 4"/>
          <p:cNvSpPr>
            <a:spLocks noChangeArrowheads="1"/>
          </p:cNvSpPr>
          <p:nvPr/>
        </p:nvSpPr>
        <p:spPr bwMode="auto">
          <a:xfrm>
            <a:off x="539750" y="2276475"/>
            <a:ext cx="8137525" cy="2952750"/>
          </a:xfrm>
          <a:prstGeom prst="roundRect">
            <a:avLst>
              <a:gd name="adj" fmla="val 16667"/>
            </a:avLst>
          </a:prstGeom>
          <a:solidFill>
            <a:schemeClr val="bg1"/>
          </a:solidFill>
          <a:ln w="9525">
            <a:solidFill>
              <a:schemeClr val="bg1"/>
            </a:solidFill>
            <a:round/>
            <a:headEnd/>
            <a:tailEnd/>
          </a:ln>
          <a:effectLst>
            <a:outerShdw dist="107763" dir="18900000" algn="ctr" rotWithShape="0">
              <a:schemeClr val="bg2">
                <a:alpha val="50000"/>
              </a:schemeClr>
            </a:outerShdw>
          </a:effectLst>
        </p:spPr>
        <p:txBody>
          <a:bodyPr/>
          <a:lstStyle/>
          <a:p>
            <a:pPr algn="just">
              <a:defRPr/>
            </a:pPr>
            <a:endParaRPr lang="es-PE" sz="1600" b="1" i="1" dirty="0">
              <a:latin typeface="Arial" charset="0"/>
            </a:endParaRPr>
          </a:p>
          <a:p>
            <a:pPr algn="just">
              <a:defRPr/>
            </a:pPr>
            <a:r>
              <a:rPr lang="es-PE" sz="1600" b="1" dirty="0"/>
              <a:t>INFORME N.° 017-2014-SUNAT/5D0000</a:t>
            </a:r>
          </a:p>
          <a:p>
            <a:pPr algn="just">
              <a:defRPr/>
            </a:pPr>
            <a:endParaRPr lang="es-PE" sz="1600" b="1" i="1" dirty="0">
              <a:solidFill>
                <a:schemeClr val="accent6"/>
              </a:solidFill>
              <a:latin typeface="Arial" charset="0"/>
            </a:endParaRPr>
          </a:p>
          <a:p>
            <a:pPr algn="just">
              <a:defRPr/>
            </a:pPr>
            <a:r>
              <a:rPr lang="es-PE" sz="1600" i="1" dirty="0"/>
              <a:t>El IGV consignado en un comprobante de pago emitido por la venta de bienes o prestación de servicios con anterioridad a los momentos previstos en los numerales 1, 4, 5 y 7 del artículo 5° del RCP, podrá ser deducido como crédito fiscal a partir de la fecha de emisión de dicho comprobante de pago, </a:t>
            </a:r>
            <a:r>
              <a:rPr lang="es-PE" sz="1600" b="1" i="1" u="sng" dirty="0">
                <a:solidFill>
                  <a:srgbClr val="CC9900"/>
                </a:solidFill>
              </a:rPr>
              <a:t>en tanto se cumplan con los requisitos sustanciales y formales establecidos para tal efecto en  la legislación del IGV. </a:t>
            </a:r>
          </a:p>
        </p:txBody>
      </p:sp>
      <p:sp>
        <p:nvSpPr>
          <p:cNvPr id="51205" name="Rectangle 5"/>
          <p:cNvSpPr>
            <a:spLocks noChangeArrowheads="1"/>
          </p:cNvSpPr>
          <p:nvPr/>
        </p:nvSpPr>
        <p:spPr bwMode="auto">
          <a:xfrm>
            <a:off x="684213" y="1196975"/>
            <a:ext cx="7772400" cy="647700"/>
          </a:xfrm>
          <a:prstGeom prst="rect">
            <a:avLst/>
          </a:prstGeom>
          <a:noFill/>
          <a:ln w="9525">
            <a:noFill/>
            <a:miter lim="800000"/>
            <a:headEnd/>
            <a:tailEnd/>
          </a:ln>
        </p:spPr>
        <p:txBody>
          <a:bodyPr anchor="ctr"/>
          <a:lstStyle/>
          <a:p>
            <a:pPr algn="ctr">
              <a:defRPr/>
            </a:pPr>
            <a:r>
              <a:rPr lang="es-MX" sz="2400" b="1" dirty="0">
                <a:solidFill>
                  <a:srgbClr val="CC9900"/>
                </a:solidFill>
              </a:rPr>
              <a:t>CONDICIONES PARA EL CREDITO FISCAL DEL IGV</a:t>
            </a:r>
            <a:endParaRPr lang="es-ES" sz="2400" b="1" dirty="0">
              <a:solidFill>
                <a:srgbClr val="CC9900"/>
              </a:solidFill>
            </a:endParaRPr>
          </a:p>
        </p:txBody>
      </p:sp>
    </p:spTree>
    <p:extLst>
      <p:ext uri="{BB962C8B-B14F-4D97-AF65-F5344CB8AC3E}">
        <p14:creationId xmlns:p14="http://schemas.microsoft.com/office/powerpoint/2010/main" val="4246177580"/>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8163" y="573088"/>
            <a:ext cx="8148637" cy="844550"/>
          </a:xfrm>
        </p:spPr>
        <p:txBody>
          <a:bodyPr>
            <a:normAutofit fontScale="90000"/>
          </a:bodyPr>
          <a:lstStyle/>
          <a:p>
            <a:r>
              <a:rPr lang="es-ES_tradnl" sz="3200" b="1" smtClean="0"/>
              <a:t/>
            </a:r>
            <a:br>
              <a:rPr lang="es-ES_tradnl" sz="3200" b="1" smtClean="0"/>
            </a:br>
            <a:r>
              <a:rPr lang="es-ES_tradnl" sz="3200" b="1" smtClean="0"/>
              <a:t/>
            </a:r>
            <a:br>
              <a:rPr lang="es-ES_tradnl" sz="3200" b="1" smtClean="0"/>
            </a:br>
            <a:endParaRPr lang="es-ES" sz="3200" b="1" smtClean="0"/>
          </a:p>
        </p:txBody>
      </p:sp>
      <p:sp>
        <p:nvSpPr>
          <p:cNvPr id="26627" name="Text Box 4"/>
          <p:cNvSpPr txBox="1">
            <a:spLocks noChangeArrowheads="1"/>
          </p:cNvSpPr>
          <p:nvPr/>
        </p:nvSpPr>
        <p:spPr bwMode="auto">
          <a:xfrm>
            <a:off x="539552" y="476672"/>
            <a:ext cx="7823448" cy="1107996"/>
          </a:xfrm>
          <a:prstGeom prst="rect">
            <a:avLst/>
          </a:prstGeom>
          <a:noFill/>
          <a:ln w="9525">
            <a:noFill/>
            <a:miter lim="800000"/>
            <a:headEnd/>
            <a:tailEnd/>
          </a:ln>
        </p:spPr>
        <p:txBody>
          <a:bodyPr wrap="square">
            <a:spAutoFit/>
          </a:bodyPr>
          <a:lstStyle/>
          <a:p>
            <a:pPr algn="ctr">
              <a:spcBef>
                <a:spcPct val="50000"/>
              </a:spcBef>
              <a:defRPr/>
            </a:pPr>
            <a:r>
              <a:rPr lang="es-ES" sz="3600" b="1" dirty="0">
                <a:solidFill>
                  <a:srgbClr val="CC9900"/>
                </a:solidFill>
                <a:latin typeface="+mn-lt"/>
              </a:rPr>
              <a:t>EMISOR HABILITADO</a:t>
            </a:r>
          </a:p>
          <a:p>
            <a:pPr algn="ctr">
              <a:spcBef>
                <a:spcPct val="50000"/>
              </a:spcBef>
              <a:tabLst>
                <a:tab pos="2332038" algn="l"/>
              </a:tabLst>
              <a:defRPr/>
            </a:pPr>
            <a:r>
              <a:rPr lang="es-ES" sz="2000" b="1" dirty="0">
                <a:solidFill>
                  <a:srgbClr val="CC9900"/>
                </a:solidFill>
              </a:rPr>
              <a:t>Artículo 1º Ley 29215 y sub-numeral 2.5. numeral 2 art. 6 RLIGV</a:t>
            </a:r>
          </a:p>
        </p:txBody>
      </p:sp>
      <p:sp>
        <p:nvSpPr>
          <p:cNvPr id="32773" name="AutoShape 4"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6" name="5 Rectángulo redondeado"/>
          <p:cNvSpPr/>
          <p:nvPr/>
        </p:nvSpPr>
        <p:spPr>
          <a:xfrm>
            <a:off x="827584" y="3356992"/>
            <a:ext cx="2448272" cy="1080120"/>
          </a:xfrm>
          <a:prstGeom prst="roundRect">
            <a:avLst/>
          </a:prstGeom>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r>
              <a:rPr lang="es-PE" dirty="0" smtClean="0"/>
              <a:t>Emisor  habilitado a emitir comprobante de pago o documentos</a:t>
            </a:r>
            <a:endParaRPr lang="es-PE" dirty="0"/>
          </a:p>
        </p:txBody>
      </p:sp>
      <p:sp>
        <p:nvSpPr>
          <p:cNvPr id="7" name="6 Rectángulo redondeado"/>
          <p:cNvSpPr/>
          <p:nvPr/>
        </p:nvSpPr>
        <p:spPr>
          <a:xfrm>
            <a:off x="4355976" y="1988840"/>
            <a:ext cx="3528392" cy="1224136"/>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normAutofit lnSpcReduction="10000"/>
          </a:bodyPr>
          <a:lstStyle/>
          <a:p>
            <a:pPr algn="just"/>
            <a:r>
              <a:rPr lang="es-PE" dirty="0" smtClean="0"/>
              <a:t>a) Se encuentre inscrito en el RUC y  la SUNAT no le haya notificado la baja de su inscripción en dicho registro.</a:t>
            </a:r>
            <a:endParaRPr lang="es-PE" dirty="0"/>
          </a:p>
        </p:txBody>
      </p:sp>
      <p:sp>
        <p:nvSpPr>
          <p:cNvPr id="8" name="7 Rectángulo redondeado"/>
          <p:cNvSpPr/>
          <p:nvPr/>
        </p:nvSpPr>
        <p:spPr>
          <a:xfrm>
            <a:off x="4355976" y="3356992"/>
            <a:ext cx="3528392" cy="1224136"/>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normAutofit lnSpcReduction="10000"/>
          </a:bodyPr>
          <a:lstStyle/>
          <a:p>
            <a:pPr algn="just"/>
            <a:r>
              <a:rPr lang="es-PE" sz="1700" dirty="0" smtClean="0"/>
              <a:t>b) No esté incluido en algún régimen especial que lo inhabilite a otorgar comprobantes de pago que den derecho a crédito fiscal; y,</a:t>
            </a:r>
            <a:endParaRPr lang="es-PE" sz="1700" dirty="0"/>
          </a:p>
        </p:txBody>
      </p:sp>
      <p:sp>
        <p:nvSpPr>
          <p:cNvPr id="9" name="8 Rectángulo redondeado"/>
          <p:cNvSpPr/>
          <p:nvPr/>
        </p:nvSpPr>
        <p:spPr>
          <a:xfrm>
            <a:off x="4355976" y="4725144"/>
            <a:ext cx="3528392" cy="1368152"/>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noAutofit/>
          </a:bodyPr>
          <a:lstStyle/>
          <a:p>
            <a:pPr algn="just"/>
            <a:r>
              <a:rPr lang="es-PE" sz="1700" dirty="0" smtClean="0"/>
              <a:t>c) Cuente con la autorización de impresión, importación  o de emisión del comprobante de pago o documento que emite, según corresponda.</a:t>
            </a:r>
            <a:endParaRPr lang="es-PE" sz="1700" dirty="0"/>
          </a:p>
        </p:txBody>
      </p:sp>
      <p:cxnSp>
        <p:nvCxnSpPr>
          <p:cNvPr id="10" name="9 Conector recto"/>
          <p:cNvCxnSpPr>
            <a:stCxn id="6" idx="3"/>
          </p:cNvCxnSpPr>
          <p:nvPr/>
        </p:nvCxnSpPr>
        <p:spPr>
          <a:xfrm>
            <a:off x="3275856" y="3897052"/>
            <a:ext cx="1080120" cy="6706"/>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923928" y="2574730"/>
            <a:ext cx="0" cy="2834490"/>
          </a:xfrm>
          <a:prstGeom prst="line">
            <a:avLst/>
          </a:prstGeom>
          <a:ln>
            <a:solidFill>
              <a:srgbClr val="CC9900"/>
            </a:solidFill>
          </a:ln>
        </p:spPr>
        <p:style>
          <a:lnRef idx="1">
            <a:schemeClr val="accent6"/>
          </a:lnRef>
          <a:fillRef idx="0">
            <a:schemeClr val="accent6"/>
          </a:fillRef>
          <a:effectRef idx="0">
            <a:schemeClr val="accent6"/>
          </a:effectRef>
          <a:fontRef idx="minor">
            <a:schemeClr val="tx1"/>
          </a:fontRef>
        </p:style>
      </p:cxnSp>
      <p:cxnSp>
        <p:nvCxnSpPr>
          <p:cNvPr id="12" name="11 Conector recto"/>
          <p:cNvCxnSpPr/>
          <p:nvPr/>
        </p:nvCxnSpPr>
        <p:spPr>
          <a:xfrm>
            <a:off x="3923928" y="2574730"/>
            <a:ext cx="432048"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a:endCxn id="9" idx="1"/>
          </p:cNvCxnSpPr>
          <p:nvPr/>
        </p:nvCxnSpPr>
        <p:spPr>
          <a:xfrm>
            <a:off x="3923928" y="5409220"/>
            <a:ext cx="432048"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a:xfrm>
            <a:off x="690563" y="725488"/>
            <a:ext cx="8148637" cy="84455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smtClean="0"/>
              <a:t/>
            </a:r>
            <a:br>
              <a:rPr lang="es-ES_tradnl" sz="3200" b="1" smtClean="0"/>
            </a:br>
            <a:r>
              <a:rPr lang="es-ES_tradnl" sz="3200" b="1" smtClean="0"/>
              <a:t/>
            </a:r>
            <a:br>
              <a:rPr lang="es-ES_tradnl" sz="3200" b="1" smtClean="0"/>
            </a:br>
            <a:endParaRPr lang="es-ES" sz="3200" b="1" smtClean="0"/>
          </a:p>
        </p:txBody>
      </p:sp>
    </p:spTree>
    <p:extLst>
      <p:ext uri="{BB962C8B-B14F-4D97-AF65-F5344CB8AC3E}">
        <p14:creationId xmlns:p14="http://schemas.microsoft.com/office/powerpoint/2010/main" val="363927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1331640" y="718859"/>
            <a:ext cx="68407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29 Flecha abajo"/>
          <p:cNvSpPr/>
          <p:nvPr/>
        </p:nvSpPr>
        <p:spPr>
          <a:xfrm>
            <a:off x="3095625" y="7651115"/>
            <a:ext cx="371475" cy="333375"/>
          </a:xfrm>
          <a:prstGeom prst="down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0" name="30 Rectángulo redondeado"/>
          <p:cNvSpPr/>
          <p:nvPr/>
        </p:nvSpPr>
        <p:spPr>
          <a:xfrm>
            <a:off x="2095500" y="8032750"/>
            <a:ext cx="2724150" cy="4953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algn="just">
              <a:lnSpc>
                <a:spcPct val="115000"/>
              </a:lnSpc>
              <a:spcAft>
                <a:spcPts val="0"/>
              </a:spcAft>
              <a:tabLst>
                <a:tab pos="90170" algn="l"/>
              </a:tabLst>
            </a:pPr>
            <a:r>
              <a:rPr lang="es-PE" sz="1100">
                <a:effectLst/>
                <a:ea typeface="Calibri"/>
                <a:cs typeface="Times New Roman"/>
              </a:rPr>
              <a:t>Implica que existe la intencionalidad de presentar información distinta a la real.</a:t>
            </a:r>
          </a:p>
        </p:txBody>
      </p:sp>
      <p:sp>
        <p:nvSpPr>
          <p:cNvPr id="21" name="31 Flecha abajo"/>
          <p:cNvSpPr/>
          <p:nvPr/>
        </p:nvSpPr>
        <p:spPr>
          <a:xfrm>
            <a:off x="3162300" y="8527415"/>
            <a:ext cx="371475" cy="333375"/>
          </a:xfrm>
          <a:prstGeom prst="down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2" name="32 Rectángulo redondeado"/>
          <p:cNvSpPr/>
          <p:nvPr/>
        </p:nvSpPr>
        <p:spPr>
          <a:xfrm>
            <a:off x="2047875" y="8905875"/>
            <a:ext cx="2724150" cy="44767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tabLst>
                <a:tab pos="90170" algn="l"/>
              </a:tabLst>
            </a:pPr>
            <a:r>
              <a:rPr lang="es-PE" sz="1100" b="1">
                <a:effectLst/>
                <a:ea typeface="Calibri"/>
                <a:cs typeface="Times New Roman"/>
              </a:rPr>
              <a:t>SE PIERDE EL USO DEL IGV COMO CRÉDITO FISCAL</a:t>
            </a:r>
            <a:endParaRPr lang="es-PE" sz="1100">
              <a:effectLst/>
              <a:ea typeface="Calibri"/>
              <a:cs typeface="Times New Roman"/>
            </a:endParaRPr>
          </a:p>
        </p:txBody>
      </p:sp>
      <p:sp>
        <p:nvSpPr>
          <p:cNvPr id="4" name="Rectangle 9"/>
          <p:cNvSpPr>
            <a:spLocks noChangeArrowheads="1"/>
          </p:cNvSpPr>
          <p:nvPr/>
        </p:nvSpPr>
        <p:spPr bwMode="auto">
          <a:xfrm>
            <a:off x="152400" y="23515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180975"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10" name="Rectangle 21"/>
          <p:cNvSpPr>
            <a:spLocks noChangeArrowheads="1"/>
          </p:cNvSpPr>
          <p:nvPr/>
        </p:nvSpPr>
        <p:spPr bwMode="auto">
          <a:xfrm>
            <a:off x="333375"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Rectángulo"/>
          <p:cNvSpPr/>
          <p:nvPr/>
        </p:nvSpPr>
        <p:spPr>
          <a:xfrm>
            <a:off x="152400" y="893107"/>
            <a:ext cx="8676456" cy="492443"/>
          </a:xfrm>
          <a:prstGeom prst="rect">
            <a:avLst/>
          </a:prstGeom>
        </p:spPr>
        <p:txBody>
          <a:bodyPr wrap="square">
            <a:spAutoFit/>
          </a:bodyPr>
          <a:lstStyle/>
          <a:p>
            <a:pPr lvl="1" fontAlgn="base"/>
            <a:r>
              <a:rPr lang="es-PE" sz="2600" b="1" dirty="0" smtClean="0">
                <a:solidFill>
                  <a:srgbClr val="CC9900"/>
                </a:solidFill>
              </a:rPr>
              <a:t>CONTRIBUYENTES CON LA CONDICIÓN DE “NO HABIDOS”</a:t>
            </a:r>
            <a:endParaRPr lang="es-PE" sz="2600" dirty="0">
              <a:solidFill>
                <a:srgbClr val="CC9900"/>
              </a:solidFill>
            </a:endParaRPr>
          </a:p>
        </p:txBody>
      </p:sp>
      <p:sp>
        <p:nvSpPr>
          <p:cNvPr id="5" name="4 Rectángulo"/>
          <p:cNvSpPr/>
          <p:nvPr/>
        </p:nvSpPr>
        <p:spPr>
          <a:xfrm>
            <a:off x="683568" y="1772816"/>
            <a:ext cx="8136904" cy="3693319"/>
          </a:xfrm>
          <a:prstGeom prst="rect">
            <a:avLst/>
          </a:prstGeom>
        </p:spPr>
        <p:txBody>
          <a:bodyPr wrap="square">
            <a:spAutoFit/>
          </a:bodyPr>
          <a:lstStyle/>
          <a:p>
            <a:pPr algn="ctr"/>
            <a:r>
              <a:rPr lang="es-PE" b="1" dirty="0" smtClean="0">
                <a:solidFill>
                  <a:srgbClr val="CC9900"/>
                </a:solidFill>
              </a:rPr>
              <a:t>RTF </a:t>
            </a:r>
            <a:r>
              <a:rPr lang="es-PE" b="1" dirty="0">
                <a:solidFill>
                  <a:srgbClr val="CC9900"/>
                </a:solidFill>
              </a:rPr>
              <a:t>N° 01120-8-2016</a:t>
            </a:r>
            <a:r>
              <a:rPr lang="es-PE" dirty="0"/>
              <a:t> (04/02/2016) </a:t>
            </a:r>
            <a:endParaRPr lang="es-PE" dirty="0" smtClean="0"/>
          </a:p>
          <a:p>
            <a:pPr algn="just"/>
            <a:endParaRPr lang="es-PE" i="1" dirty="0" smtClean="0"/>
          </a:p>
          <a:p>
            <a:pPr algn="just"/>
            <a:r>
              <a:rPr lang="es-PE" i="1" dirty="0" smtClean="0"/>
              <a:t>Se </a:t>
            </a:r>
            <a:r>
              <a:rPr lang="es-PE" i="1" dirty="0"/>
              <a:t>revoca la apelada que declaró infundada la reclamación formulada contra las resoluciones de determinación giradas por Impuesto General a las Ventas de los períodos julio y setiembre de 2007, abril de 2008 y mayo y junio de 2008, así como se deja sin efecto dichos valores, en el extremo del reparo al crédito fiscal sustentado en comprobantes de pago emitidos por </a:t>
            </a:r>
            <a:r>
              <a:rPr lang="es-PE" b="1" i="1" dirty="0">
                <a:solidFill>
                  <a:srgbClr val="CC9900"/>
                </a:solidFill>
              </a:rPr>
              <a:t>sujetos con la condición de "no habido"</a:t>
            </a:r>
            <a:r>
              <a:rPr lang="es-PE" i="1" dirty="0">
                <a:solidFill>
                  <a:srgbClr val="CC9900"/>
                </a:solidFill>
              </a:rPr>
              <a:t> </a:t>
            </a:r>
            <a:r>
              <a:rPr lang="es-PE" i="1" dirty="0"/>
              <a:t>a la fecha de su emisión, en razón a que (…) respecto de los períodos mayo y junio de 2008, no se ha tomado en cuenta que </a:t>
            </a:r>
            <a:r>
              <a:rPr lang="es-PE" b="1" i="1" dirty="0"/>
              <a:t>el texto del inciso </a:t>
            </a:r>
            <a:r>
              <a:rPr lang="es-PE" b="1" i="1" dirty="0">
                <a:solidFill>
                  <a:srgbClr val="CC9900"/>
                </a:solidFill>
              </a:rPr>
              <a:t>b) del artículo 19°</a:t>
            </a:r>
            <a:r>
              <a:rPr lang="es-PE" i="1" dirty="0">
                <a:solidFill>
                  <a:srgbClr val="CC9900"/>
                </a:solidFill>
              </a:rPr>
              <a:t> </a:t>
            </a:r>
            <a:r>
              <a:rPr lang="es-PE" i="1" dirty="0"/>
              <a:t>de la Ley del Impuesto General a las Ventas, </a:t>
            </a:r>
            <a:r>
              <a:rPr lang="es-PE" b="1" i="1" dirty="0">
                <a:solidFill>
                  <a:srgbClr val="CC9900"/>
                </a:solidFill>
              </a:rPr>
              <a:t>modificada por la Ley N° 29214</a:t>
            </a:r>
            <a:r>
              <a:rPr lang="es-PE" i="1" dirty="0">
                <a:solidFill>
                  <a:srgbClr val="CC9900"/>
                </a:solidFill>
              </a:rPr>
              <a:t>, </a:t>
            </a:r>
            <a:r>
              <a:rPr lang="es-PE" i="1" dirty="0"/>
              <a:t>vigente en los referidos periodos, </a:t>
            </a:r>
            <a:r>
              <a:rPr lang="es-PE" b="1" i="1" dirty="0">
                <a:solidFill>
                  <a:srgbClr val="CC9900"/>
                </a:solidFill>
              </a:rPr>
              <a:t>no contempla que no podía utilizarse el crédito fiscal sustentado con comprobantes de pago emitidos por sujetos con la condición de "no habido" a la fecha de su </a:t>
            </a:r>
            <a:r>
              <a:rPr lang="es-PE" b="1" i="1" dirty="0" smtClean="0">
                <a:solidFill>
                  <a:srgbClr val="CC9900"/>
                </a:solidFill>
              </a:rPr>
              <a:t>emisión</a:t>
            </a:r>
            <a:endParaRPr lang="es-PE" dirty="0">
              <a:solidFill>
                <a:srgbClr val="CC9900"/>
              </a:solidFill>
            </a:endParaRPr>
          </a:p>
        </p:txBody>
      </p:sp>
    </p:spTree>
    <p:extLst>
      <p:ext uri="{BB962C8B-B14F-4D97-AF65-F5344CB8AC3E}">
        <p14:creationId xmlns:p14="http://schemas.microsoft.com/office/powerpoint/2010/main" val="2310035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3" name="AutoShape 19"/>
          <p:cNvSpPr>
            <a:spLocks noChangeArrowheads="1"/>
          </p:cNvSpPr>
          <p:nvPr/>
        </p:nvSpPr>
        <p:spPr bwMode="auto">
          <a:xfrm>
            <a:off x="4859338" y="3968750"/>
            <a:ext cx="1368425" cy="100647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square" anchor="ctr"/>
          <a:lstStyle/>
          <a:p>
            <a:pPr algn="ctr"/>
            <a:r>
              <a:rPr lang="es-ES_tradnl" sz="1500" b="1" dirty="0" smtClean="0">
                <a:solidFill>
                  <a:schemeClr val="tx1"/>
                </a:solidFill>
              </a:rPr>
              <a:t>Requisitos formales (ejercicio del crédito</a:t>
            </a:r>
            <a:r>
              <a:rPr lang="es-ES_tradnl" b="1" dirty="0" smtClean="0">
                <a:solidFill>
                  <a:schemeClr val="tx1"/>
                </a:solidFill>
              </a:rPr>
              <a:t>)</a:t>
            </a:r>
            <a:endParaRPr lang="es-ES_tradnl" b="1" dirty="0">
              <a:solidFill>
                <a:schemeClr val="tx1"/>
              </a:solidFill>
            </a:endParaRPr>
          </a:p>
        </p:txBody>
      </p:sp>
      <p:sp>
        <p:nvSpPr>
          <p:cNvPr id="96270" name="AutoShape 16"/>
          <p:cNvSpPr>
            <a:spLocks noChangeArrowheads="1"/>
          </p:cNvSpPr>
          <p:nvPr/>
        </p:nvSpPr>
        <p:spPr bwMode="auto">
          <a:xfrm>
            <a:off x="465138" y="5570538"/>
            <a:ext cx="1439862" cy="749299"/>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square" anchor="ctr"/>
          <a:lstStyle/>
          <a:p>
            <a:pPr algn="ctr"/>
            <a:r>
              <a:rPr lang="es-ES" sz="1500" b="1" dirty="0" smtClean="0">
                <a:solidFill>
                  <a:schemeClr val="tx1"/>
                </a:solidFill>
              </a:rPr>
              <a:t>Nacimiento de la Obligación tributaria</a:t>
            </a:r>
            <a:endParaRPr lang="es-ES" sz="1500" b="1" dirty="0">
              <a:solidFill>
                <a:schemeClr val="tx1"/>
              </a:solidFill>
            </a:endParaRPr>
          </a:p>
        </p:txBody>
      </p:sp>
      <p:sp>
        <p:nvSpPr>
          <p:cNvPr id="96257" name="AutoShape 2"/>
          <p:cNvSpPr>
            <a:spLocks noChangeArrowheads="1"/>
          </p:cNvSpPr>
          <p:nvPr/>
        </p:nvSpPr>
        <p:spPr bwMode="auto">
          <a:xfrm>
            <a:off x="180975" y="3770313"/>
            <a:ext cx="1944688" cy="1223962"/>
          </a:xfrm>
          <a:prstGeom prst="flowChartAlternateProcess">
            <a:avLst/>
          </a:prstGeom>
          <a:noFill/>
          <a:ln w="28575">
            <a:solidFill>
              <a:schemeClr val="tx1"/>
            </a:solidFill>
            <a:miter lim="800000"/>
            <a:headEnd/>
            <a:tailEnd/>
          </a:ln>
        </p:spPr>
        <p:txBody>
          <a:bodyPr wrap="square" anchor="ctr"/>
          <a:lstStyle/>
          <a:p>
            <a:pPr algn="ctr"/>
            <a:r>
              <a:rPr lang="es-ES" sz="1500" b="1" dirty="0" smtClean="0"/>
              <a:t>Débito fiscal por operaciones comprendidas en el ámbito de aplicación</a:t>
            </a:r>
            <a:endParaRPr lang="es-ES" sz="1500" b="1" dirty="0"/>
          </a:p>
        </p:txBody>
      </p:sp>
      <p:sp>
        <p:nvSpPr>
          <p:cNvPr id="96258" name="AutoShape 3"/>
          <p:cNvSpPr>
            <a:spLocks noChangeArrowheads="1"/>
          </p:cNvSpPr>
          <p:nvPr/>
        </p:nvSpPr>
        <p:spPr bwMode="auto">
          <a:xfrm>
            <a:off x="252413" y="2187575"/>
            <a:ext cx="1800225" cy="792163"/>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square" anchor="ctr"/>
          <a:lstStyle/>
          <a:p>
            <a:pPr algn="ctr"/>
            <a:r>
              <a:rPr lang="es-ES" sz="1500" b="1" dirty="0" smtClean="0"/>
              <a:t>Determinación del Impuesto general a las ventas</a:t>
            </a:r>
            <a:endParaRPr lang="es-ES" sz="1500" b="1" dirty="0"/>
          </a:p>
        </p:txBody>
      </p:sp>
      <p:sp>
        <p:nvSpPr>
          <p:cNvPr id="96259" name="Text Box 4"/>
          <p:cNvSpPr txBox="1">
            <a:spLocks noChangeArrowheads="1"/>
          </p:cNvSpPr>
          <p:nvPr/>
        </p:nvSpPr>
        <p:spPr bwMode="auto">
          <a:xfrm>
            <a:off x="755650" y="548680"/>
            <a:ext cx="7775575" cy="830997"/>
          </a:xfrm>
          <a:prstGeom prst="rect">
            <a:avLst/>
          </a:prstGeom>
          <a:noFill/>
          <a:ln w="9525">
            <a:noFill/>
            <a:miter lim="800000"/>
            <a:headEnd/>
            <a:tailEnd/>
          </a:ln>
        </p:spPr>
        <p:txBody>
          <a:bodyPr>
            <a:spAutoFit/>
          </a:bodyPr>
          <a:lstStyle/>
          <a:p>
            <a:pPr algn="ctr">
              <a:spcBef>
                <a:spcPct val="50000"/>
              </a:spcBef>
            </a:pPr>
            <a:r>
              <a:rPr lang="es-ES_tradnl" sz="2400" b="1" dirty="0">
                <a:solidFill>
                  <a:srgbClr val="CC9900"/>
                </a:solidFill>
                <a:latin typeface="Calibri" pitchFamily="34" charset="0"/>
              </a:rPr>
              <a:t>ESQUEMA DE DETERMINACIÓN DEL IMPUESTO             GENERAL A LAS VENTAS </a:t>
            </a:r>
          </a:p>
        </p:txBody>
      </p:sp>
      <p:sp>
        <p:nvSpPr>
          <p:cNvPr id="96271" name="AutoShape 17"/>
          <p:cNvSpPr>
            <a:spLocks noChangeArrowheads="1"/>
          </p:cNvSpPr>
          <p:nvPr/>
        </p:nvSpPr>
        <p:spPr bwMode="auto">
          <a:xfrm>
            <a:off x="2484438" y="2401888"/>
            <a:ext cx="1439862" cy="360362"/>
          </a:xfrm>
          <a:prstGeom prst="flowChartAlternateProcess">
            <a:avLst/>
          </a:prstGeom>
          <a:noFill/>
          <a:ln w="28575">
            <a:solidFill>
              <a:srgbClr val="CC9900"/>
            </a:solidFill>
            <a:miter lim="800000"/>
            <a:headEnd/>
            <a:tailEnd/>
          </a:ln>
        </p:spPr>
        <p:txBody>
          <a:bodyPr wrap="none" anchor="ctr"/>
          <a:lstStyle/>
          <a:p>
            <a:pPr algn="ctr"/>
            <a:r>
              <a:rPr lang="es-ES" sz="1500" b="1" dirty="0" smtClean="0">
                <a:solidFill>
                  <a:srgbClr val="CC9900"/>
                </a:solidFill>
              </a:rPr>
              <a:t>Crédito Fiscal</a:t>
            </a:r>
            <a:endParaRPr lang="es-ES" sz="1500" b="1" dirty="0">
              <a:solidFill>
                <a:srgbClr val="CC9900"/>
              </a:solidFill>
            </a:endParaRPr>
          </a:p>
        </p:txBody>
      </p:sp>
      <p:sp>
        <p:nvSpPr>
          <p:cNvPr id="96272" name="AutoShape 18"/>
          <p:cNvSpPr>
            <a:spLocks noChangeArrowheads="1"/>
          </p:cNvSpPr>
          <p:nvPr/>
        </p:nvSpPr>
        <p:spPr bwMode="auto">
          <a:xfrm>
            <a:off x="3132138" y="3338513"/>
            <a:ext cx="1368425" cy="865187"/>
          </a:xfrm>
          <a:prstGeom prst="flowChartAlternateProcess">
            <a:avLst/>
          </a:prstGeom>
          <a:noFill/>
          <a:ln w="28575">
            <a:solidFill>
              <a:srgbClr val="CC9900"/>
            </a:solidFill>
            <a:miter lim="800000"/>
            <a:headEnd/>
            <a:tailEnd/>
          </a:ln>
        </p:spPr>
        <p:txBody>
          <a:bodyPr wrap="square" anchor="ctr"/>
          <a:lstStyle/>
          <a:p>
            <a:pPr algn="ctr"/>
            <a:r>
              <a:rPr lang="es-ES" sz="1500" b="1" dirty="0" smtClean="0">
                <a:solidFill>
                  <a:srgbClr val="CC9900"/>
                </a:solidFill>
              </a:rPr>
              <a:t>Adquisiciones de bienes y servicios</a:t>
            </a:r>
            <a:endParaRPr lang="es-ES" sz="1500" b="1" dirty="0">
              <a:solidFill>
                <a:srgbClr val="CC9900"/>
              </a:solidFill>
            </a:endParaRPr>
          </a:p>
        </p:txBody>
      </p:sp>
      <p:sp>
        <p:nvSpPr>
          <p:cNvPr id="96274" name="AutoShape 20"/>
          <p:cNvSpPr>
            <a:spLocks noChangeArrowheads="1"/>
          </p:cNvSpPr>
          <p:nvPr/>
        </p:nvSpPr>
        <p:spPr bwMode="auto">
          <a:xfrm>
            <a:off x="4859338" y="2744788"/>
            <a:ext cx="1441450" cy="1008062"/>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square" anchor="ctr"/>
          <a:lstStyle/>
          <a:p>
            <a:pPr algn="ctr"/>
            <a:r>
              <a:rPr lang="es-ES" sz="1500" b="1" dirty="0" smtClean="0">
                <a:solidFill>
                  <a:schemeClr val="tx1"/>
                </a:solidFill>
              </a:rPr>
              <a:t>Requisitos sustanciales (existencia del derecho)</a:t>
            </a:r>
            <a:endParaRPr lang="es-ES" sz="1500" b="1" dirty="0">
              <a:solidFill>
                <a:schemeClr val="tx1"/>
              </a:solidFill>
            </a:endParaRPr>
          </a:p>
        </p:txBody>
      </p:sp>
      <p:sp>
        <p:nvSpPr>
          <p:cNvPr id="96275" name="AutoShape 21"/>
          <p:cNvSpPr>
            <a:spLocks noChangeArrowheads="1"/>
          </p:cNvSpPr>
          <p:nvPr/>
        </p:nvSpPr>
        <p:spPr bwMode="auto">
          <a:xfrm>
            <a:off x="6877049" y="2098243"/>
            <a:ext cx="2087563" cy="71437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square" anchor="ctr"/>
          <a:lstStyle/>
          <a:p>
            <a:pPr algn="ctr"/>
            <a:r>
              <a:rPr lang="es-ES" sz="1500" b="1" dirty="0" smtClean="0"/>
              <a:t>Sea permitido por la legislación del IR</a:t>
            </a:r>
            <a:endParaRPr lang="es-ES" sz="1500" b="1" dirty="0"/>
          </a:p>
        </p:txBody>
      </p:sp>
      <p:sp>
        <p:nvSpPr>
          <p:cNvPr id="96276" name="AutoShape 22"/>
          <p:cNvSpPr>
            <a:spLocks noChangeArrowheads="1"/>
          </p:cNvSpPr>
          <p:nvPr/>
        </p:nvSpPr>
        <p:spPr bwMode="auto">
          <a:xfrm>
            <a:off x="6878638" y="3122613"/>
            <a:ext cx="2087562" cy="1008062"/>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square" anchor="ctr"/>
          <a:lstStyle/>
          <a:p>
            <a:pPr algn="ctr"/>
            <a:r>
              <a:rPr lang="es-ES" sz="1500" b="1" dirty="0" smtClean="0"/>
              <a:t>Se destine a operaciones por las cuales se pague IGV</a:t>
            </a:r>
            <a:endParaRPr lang="es-ES" sz="1500" b="1" dirty="0"/>
          </a:p>
        </p:txBody>
      </p:sp>
      <p:sp>
        <p:nvSpPr>
          <p:cNvPr id="96277" name="Oval 23"/>
          <p:cNvSpPr>
            <a:spLocks noChangeArrowheads="1"/>
          </p:cNvSpPr>
          <p:nvPr/>
        </p:nvSpPr>
        <p:spPr bwMode="auto">
          <a:xfrm>
            <a:off x="7164388" y="4922838"/>
            <a:ext cx="1439862" cy="1008062"/>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s-ES_tradnl" sz="1500" b="1" dirty="0">
                <a:latin typeface="Calibri" pitchFamily="34" charset="0"/>
                <a:cs typeface="Calibri" pitchFamily="34" charset="0"/>
              </a:rPr>
              <a:t>Prorrata del</a:t>
            </a:r>
          </a:p>
          <a:p>
            <a:pPr algn="ctr"/>
            <a:r>
              <a:rPr lang="es-ES_tradnl" sz="1500" b="1" dirty="0">
                <a:latin typeface="Calibri" pitchFamily="34" charset="0"/>
                <a:cs typeface="Calibri" pitchFamily="34" charset="0"/>
              </a:rPr>
              <a:t> Crédito Fiscal</a:t>
            </a:r>
          </a:p>
        </p:txBody>
      </p:sp>
      <p:sp>
        <p:nvSpPr>
          <p:cNvPr id="96278" name="AutoShape 24"/>
          <p:cNvSpPr>
            <a:spLocks noChangeArrowheads="1"/>
          </p:cNvSpPr>
          <p:nvPr/>
        </p:nvSpPr>
        <p:spPr bwMode="auto">
          <a:xfrm>
            <a:off x="3203574" y="5607050"/>
            <a:ext cx="2592562" cy="647700"/>
          </a:xfrm>
          <a:prstGeom prst="roundRect">
            <a:avLst>
              <a:gd name="adj" fmla="val 16667"/>
            </a:avLst>
          </a:prstGeom>
          <a:noFill/>
          <a:ln w="28575">
            <a:solidFill>
              <a:srgbClr val="CC9900"/>
            </a:solidFill>
            <a:round/>
            <a:headEnd/>
            <a:tailEnd/>
          </a:ln>
        </p:spPr>
        <p:txBody>
          <a:bodyPr wrap="none" anchor="ctr"/>
          <a:lstStyle/>
          <a:p>
            <a:r>
              <a:rPr lang="es-ES" sz="1500" b="1" dirty="0" smtClean="0">
                <a:solidFill>
                  <a:srgbClr val="CC9900"/>
                </a:solidFill>
              </a:rPr>
              <a:t>IGV a pagar=Débito-crédito</a:t>
            </a:r>
            <a:endParaRPr lang="es-ES" sz="1500" b="1" dirty="0">
              <a:solidFill>
                <a:srgbClr val="CC9900"/>
              </a:solidFill>
            </a:endParaRPr>
          </a:p>
        </p:txBody>
      </p:sp>
      <p:sp>
        <p:nvSpPr>
          <p:cNvPr id="96279" name="Line 25"/>
          <p:cNvSpPr>
            <a:spLocks noChangeShapeType="1"/>
          </p:cNvSpPr>
          <p:nvPr/>
        </p:nvSpPr>
        <p:spPr bwMode="auto">
          <a:xfrm>
            <a:off x="1116013" y="2978150"/>
            <a:ext cx="0" cy="792163"/>
          </a:xfrm>
          <a:prstGeom prst="line">
            <a:avLst/>
          </a:prstGeom>
          <a:noFill/>
          <a:ln w="28575">
            <a:solidFill>
              <a:schemeClr val="tx1"/>
            </a:solidFill>
            <a:round/>
            <a:headEnd/>
            <a:tailEnd/>
          </a:ln>
        </p:spPr>
        <p:txBody>
          <a:bodyPr/>
          <a:lstStyle/>
          <a:p>
            <a:endParaRPr lang="es-PE"/>
          </a:p>
        </p:txBody>
      </p:sp>
      <p:sp>
        <p:nvSpPr>
          <p:cNvPr id="96280" name="Line 26"/>
          <p:cNvSpPr>
            <a:spLocks noChangeShapeType="1"/>
          </p:cNvSpPr>
          <p:nvPr/>
        </p:nvSpPr>
        <p:spPr bwMode="auto">
          <a:xfrm>
            <a:off x="1116013" y="4995863"/>
            <a:ext cx="0" cy="574675"/>
          </a:xfrm>
          <a:prstGeom prst="line">
            <a:avLst/>
          </a:prstGeom>
          <a:noFill/>
          <a:ln w="28575">
            <a:solidFill>
              <a:schemeClr val="tx1"/>
            </a:solidFill>
            <a:round/>
            <a:headEnd/>
            <a:tailEnd type="triangle" w="med" len="med"/>
          </a:ln>
        </p:spPr>
        <p:txBody>
          <a:bodyPr/>
          <a:lstStyle/>
          <a:p>
            <a:endParaRPr lang="es-PE"/>
          </a:p>
        </p:txBody>
      </p:sp>
      <p:sp>
        <p:nvSpPr>
          <p:cNvPr id="96281" name="Line 27"/>
          <p:cNvSpPr>
            <a:spLocks noChangeShapeType="1"/>
          </p:cNvSpPr>
          <p:nvPr/>
        </p:nvSpPr>
        <p:spPr bwMode="auto">
          <a:xfrm>
            <a:off x="2123405" y="2546350"/>
            <a:ext cx="360363" cy="0"/>
          </a:xfrm>
          <a:prstGeom prst="line">
            <a:avLst/>
          </a:prstGeom>
          <a:noFill/>
          <a:ln w="28575">
            <a:solidFill>
              <a:schemeClr val="tx1"/>
            </a:solidFill>
            <a:round/>
            <a:headEnd/>
            <a:tailEnd type="triangle" w="med" len="med"/>
          </a:ln>
        </p:spPr>
        <p:txBody>
          <a:bodyPr/>
          <a:lstStyle/>
          <a:p>
            <a:endParaRPr lang="es-PE"/>
          </a:p>
        </p:txBody>
      </p:sp>
      <p:sp>
        <p:nvSpPr>
          <p:cNvPr id="96282" name="Line 28"/>
          <p:cNvSpPr>
            <a:spLocks noChangeShapeType="1"/>
          </p:cNvSpPr>
          <p:nvPr/>
        </p:nvSpPr>
        <p:spPr bwMode="auto">
          <a:xfrm>
            <a:off x="2771775" y="2835275"/>
            <a:ext cx="0" cy="3240088"/>
          </a:xfrm>
          <a:prstGeom prst="line">
            <a:avLst/>
          </a:prstGeom>
          <a:noFill/>
          <a:ln w="28575">
            <a:solidFill>
              <a:schemeClr val="tx1"/>
            </a:solidFill>
            <a:round/>
            <a:headEnd/>
            <a:tailEnd/>
          </a:ln>
        </p:spPr>
        <p:txBody>
          <a:bodyPr/>
          <a:lstStyle/>
          <a:p>
            <a:endParaRPr lang="es-PE"/>
          </a:p>
        </p:txBody>
      </p:sp>
      <p:sp>
        <p:nvSpPr>
          <p:cNvPr id="96283" name="Line 29"/>
          <p:cNvSpPr>
            <a:spLocks noChangeShapeType="1"/>
          </p:cNvSpPr>
          <p:nvPr/>
        </p:nvSpPr>
        <p:spPr bwMode="auto">
          <a:xfrm>
            <a:off x="2771775" y="6075363"/>
            <a:ext cx="287338" cy="0"/>
          </a:xfrm>
          <a:prstGeom prst="line">
            <a:avLst/>
          </a:prstGeom>
          <a:noFill/>
          <a:ln w="28575">
            <a:solidFill>
              <a:schemeClr val="tx1"/>
            </a:solidFill>
            <a:round/>
            <a:headEnd/>
            <a:tailEnd type="triangle" w="med" len="med"/>
          </a:ln>
        </p:spPr>
        <p:txBody>
          <a:bodyPr/>
          <a:lstStyle/>
          <a:p>
            <a:endParaRPr lang="es-PE"/>
          </a:p>
        </p:txBody>
      </p:sp>
      <p:sp>
        <p:nvSpPr>
          <p:cNvPr id="96284" name="Line 30"/>
          <p:cNvSpPr>
            <a:spLocks noChangeShapeType="1"/>
          </p:cNvSpPr>
          <p:nvPr/>
        </p:nvSpPr>
        <p:spPr bwMode="auto">
          <a:xfrm>
            <a:off x="2771775" y="3770313"/>
            <a:ext cx="287338" cy="0"/>
          </a:xfrm>
          <a:prstGeom prst="line">
            <a:avLst/>
          </a:prstGeom>
          <a:noFill/>
          <a:ln w="28575">
            <a:solidFill>
              <a:schemeClr val="tx1"/>
            </a:solidFill>
            <a:round/>
            <a:headEnd/>
            <a:tailEnd type="triangle" w="med" len="med"/>
          </a:ln>
        </p:spPr>
        <p:txBody>
          <a:bodyPr/>
          <a:lstStyle/>
          <a:p>
            <a:endParaRPr lang="es-PE"/>
          </a:p>
        </p:txBody>
      </p:sp>
      <p:sp>
        <p:nvSpPr>
          <p:cNvPr id="96285" name="Line 31"/>
          <p:cNvSpPr>
            <a:spLocks noChangeShapeType="1"/>
          </p:cNvSpPr>
          <p:nvPr/>
        </p:nvSpPr>
        <p:spPr bwMode="auto">
          <a:xfrm>
            <a:off x="2195513" y="4346575"/>
            <a:ext cx="576262" cy="0"/>
          </a:xfrm>
          <a:prstGeom prst="line">
            <a:avLst/>
          </a:prstGeom>
          <a:noFill/>
          <a:ln w="28575">
            <a:solidFill>
              <a:schemeClr val="tx1"/>
            </a:solidFill>
            <a:round/>
            <a:headEnd/>
            <a:tailEnd type="triangle" w="med" len="med"/>
          </a:ln>
        </p:spPr>
        <p:txBody>
          <a:bodyPr/>
          <a:lstStyle/>
          <a:p>
            <a:endParaRPr lang="es-PE"/>
          </a:p>
        </p:txBody>
      </p:sp>
      <p:sp>
        <p:nvSpPr>
          <p:cNvPr id="96286" name="Line 32"/>
          <p:cNvSpPr>
            <a:spLocks noChangeShapeType="1"/>
          </p:cNvSpPr>
          <p:nvPr/>
        </p:nvSpPr>
        <p:spPr bwMode="auto">
          <a:xfrm>
            <a:off x="7885113" y="4130675"/>
            <a:ext cx="0" cy="792163"/>
          </a:xfrm>
          <a:prstGeom prst="line">
            <a:avLst/>
          </a:prstGeom>
          <a:noFill/>
          <a:ln w="28575">
            <a:solidFill>
              <a:schemeClr val="tx1"/>
            </a:solidFill>
            <a:round/>
            <a:headEnd/>
            <a:tailEnd type="triangle" w="med" len="med"/>
          </a:ln>
        </p:spPr>
        <p:txBody>
          <a:bodyPr/>
          <a:lstStyle/>
          <a:p>
            <a:endParaRPr lang="es-PE"/>
          </a:p>
        </p:txBody>
      </p:sp>
      <p:sp>
        <p:nvSpPr>
          <p:cNvPr id="96287" name="Line 33"/>
          <p:cNvSpPr>
            <a:spLocks noChangeShapeType="1"/>
          </p:cNvSpPr>
          <p:nvPr/>
        </p:nvSpPr>
        <p:spPr bwMode="auto">
          <a:xfrm>
            <a:off x="4643438" y="3195638"/>
            <a:ext cx="0" cy="1223962"/>
          </a:xfrm>
          <a:prstGeom prst="line">
            <a:avLst/>
          </a:prstGeom>
          <a:noFill/>
          <a:ln w="28575">
            <a:solidFill>
              <a:srgbClr val="CC9900"/>
            </a:solidFill>
            <a:round/>
            <a:headEnd/>
            <a:tailEnd/>
          </a:ln>
        </p:spPr>
        <p:txBody>
          <a:bodyPr/>
          <a:lstStyle/>
          <a:p>
            <a:endParaRPr lang="es-PE"/>
          </a:p>
        </p:txBody>
      </p:sp>
      <p:sp>
        <p:nvSpPr>
          <p:cNvPr id="96288" name="Line 34"/>
          <p:cNvSpPr>
            <a:spLocks noChangeShapeType="1"/>
          </p:cNvSpPr>
          <p:nvPr/>
        </p:nvSpPr>
        <p:spPr bwMode="auto">
          <a:xfrm>
            <a:off x="4643438" y="3195638"/>
            <a:ext cx="215900" cy="0"/>
          </a:xfrm>
          <a:prstGeom prst="line">
            <a:avLst/>
          </a:prstGeom>
          <a:noFill/>
          <a:ln w="28575">
            <a:solidFill>
              <a:srgbClr val="CC9900"/>
            </a:solidFill>
            <a:round/>
            <a:headEnd/>
            <a:tailEnd type="triangle" w="med" len="med"/>
          </a:ln>
        </p:spPr>
        <p:txBody>
          <a:bodyPr/>
          <a:lstStyle/>
          <a:p>
            <a:endParaRPr lang="es-PE"/>
          </a:p>
        </p:txBody>
      </p:sp>
      <p:sp>
        <p:nvSpPr>
          <p:cNvPr id="96289" name="Line 35"/>
          <p:cNvSpPr>
            <a:spLocks noChangeShapeType="1"/>
          </p:cNvSpPr>
          <p:nvPr/>
        </p:nvSpPr>
        <p:spPr bwMode="auto">
          <a:xfrm>
            <a:off x="4643438" y="4419600"/>
            <a:ext cx="215900" cy="0"/>
          </a:xfrm>
          <a:prstGeom prst="line">
            <a:avLst/>
          </a:prstGeom>
          <a:noFill/>
          <a:ln w="28575">
            <a:solidFill>
              <a:srgbClr val="CC9900"/>
            </a:solidFill>
            <a:round/>
            <a:headEnd/>
            <a:tailEnd type="triangle" w="med" len="med"/>
          </a:ln>
        </p:spPr>
        <p:txBody>
          <a:bodyPr/>
          <a:lstStyle/>
          <a:p>
            <a:endParaRPr lang="es-PE"/>
          </a:p>
        </p:txBody>
      </p:sp>
      <p:sp>
        <p:nvSpPr>
          <p:cNvPr id="96290" name="Line 36"/>
          <p:cNvSpPr>
            <a:spLocks noChangeShapeType="1"/>
          </p:cNvSpPr>
          <p:nvPr/>
        </p:nvSpPr>
        <p:spPr bwMode="auto">
          <a:xfrm>
            <a:off x="4500563" y="3843338"/>
            <a:ext cx="142875" cy="0"/>
          </a:xfrm>
          <a:prstGeom prst="line">
            <a:avLst/>
          </a:prstGeom>
          <a:noFill/>
          <a:ln w="28575">
            <a:solidFill>
              <a:srgbClr val="CC9900"/>
            </a:solidFill>
            <a:round/>
            <a:headEnd/>
            <a:tailEnd/>
          </a:ln>
        </p:spPr>
        <p:txBody>
          <a:bodyPr/>
          <a:lstStyle/>
          <a:p>
            <a:endParaRPr lang="es-PE"/>
          </a:p>
        </p:txBody>
      </p:sp>
      <p:sp>
        <p:nvSpPr>
          <p:cNvPr id="96291" name="Line 37"/>
          <p:cNvSpPr>
            <a:spLocks noChangeShapeType="1"/>
          </p:cNvSpPr>
          <p:nvPr/>
        </p:nvSpPr>
        <p:spPr bwMode="auto">
          <a:xfrm>
            <a:off x="6588125" y="2330450"/>
            <a:ext cx="0" cy="1296988"/>
          </a:xfrm>
          <a:prstGeom prst="line">
            <a:avLst/>
          </a:prstGeom>
          <a:noFill/>
          <a:ln w="28575">
            <a:solidFill>
              <a:schemeClr val="tx1"/>
            </a:solidFill>
            <a:round/>
            <a:headEnd/>
            <a:tailEnd/>
          </a:ln>
        </p:spPr>
        <p:txBody>
          <a:bodyPr/>
          <a:lstStyle/>
          <a:p>
            <a:endParaRPr lang="es-PE"/>
          </a:p>
        </p:txBody>
      </p:sp>
      <p:sp>
        <p:nvSpPr>
          <p:cNvPr id="96292" name="Line 38"/>
          <p:cNvSpPr>
            <a:spLocks noChangeShapeType="1"/>
          </p:cNvSpPr>
          <p:nvPr/>
        </p:nvSpPr>
        <p:spPr bwMode="auto">
          <a:xfrm>
            <a:off x="6588125" y="2330450"/>
            <a:ext cx="288925" cy="0"/>
          </a:xfrm>
          <a:prstGeom prst="line">
            <a:avLst/>
          </a:prstGeom>
          <a:noFill/>
          <a:ln w="28575">
            <a:solidFill>
              <a:schemeClr val="tx1"/>
            </a:solidFill>
            <a:round/>
            <a:headEnd/>
            <a:tailEnd type="triangle" w="med" len="med"/>
          </a:ln>
        </p:spPr>
        <p:txBody>
          <a:bodyPr/>
          <a:lstStyle/>
          <a:p>
            <a:endParaRPr lang="es-PE"/>
          </a:p>
        </p:txBody>
      </p:sp>
      <p:sp>
        <p:nvSpPr>
          <p:cNvPr id="96293" name="Line 39"/>
          <p:cNvSpPr>
            <a:spLocks noChangeShapeType="1"/>
          </p:cNvSpPr>
          <p:nvPr/>
        </p:nvSpPr>
        <p:spPr bwMode="auto">
          <a:xfrm>
            <a:off x="6588125" y="3627438"/>
            <a:ext cx="288925" cy="0"/>
          </a:xfrm>
          <a:prstGeom prst="line">
            <a:avLst/>
          </a:prstGeom>
          <a:noFill/>
          <a:ln w="28575">
            <a:solidFill>
              <a:schemeClr val="tx1"/>
            </a:solidFill>
            <a:round/>
            <a:headEnd/>
            <a:tailEnd type="triangle" w="med" len="med"/>
          </a:ln>
        </p:spPr>
        <p:txBody>
          <a:bodyPr/>
          <a:lstStyle/>
          <a:p>
            <a:endParaRPr lang="es-PE"/>
          </a:p>
        </p:txBody>
      </p:sp>
      <p:sp>
        <p:nvSpPr>
          <p:cNvPr id="96294" name="Line 40"/>
          <p:cNvSpPr>
            <a:spLocks noChangeShapeType="1"/>
          </p:cNvSpPr>
          <p:nvPr/>
        </p:nvSpPr>
        <p:spPr bwMode="auto">
          <a:xfrm>
            <a:off x="6300788" y="3122613"/>
            <a:ext cx="287337" cy="0"/>
          </a:xfrm>
          <a:prstGeom prst="line">
            <a:avLst/>
          </a:prstGeom>
          <a:noFill/>
          <a:ln w="28575">
            <a:solidFill>
              <a:schemeClr val="tx1"/>
            </a:solidFill>
            <a:round/>
            <a:headEnd/>
            <a:tailEnd/>
          </a:ln>
        </p:spPr>
        <p:txBody>
          <a:bodyPr/>
          <a:lstStyle/>
          <a:p>
            <a:endParaRPr lang="es-PE"/>
          </a:p>
        </p:txBody>
      </p:sp>
    </p:spTree>
    <p:extLst>
      <p:ext uri="{BB962C8B-B14F-4D97-AF65-F5344CB8AC3E}">
        <p14:creationId xmlns:p14="http://schemas.microsoft.com/office/powerpoint/2010/main" val="1299668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8163" y="573088"/>
            <a:ext cx="8148637" cy="844550"/>
          </a:xfrm>
        </p:spPr>
        <p:txBody>
          <a:bodyPr>
            <a:normAutofit fontScale="90000"/>
          </a:bodyPr>
          <a:lstStyle/>
          <a:p>
            <a:r>
              <a:rPr lang="es-ES_tradnl" sz="3200" b="1" smtClean="0"/>
              <a:t/>
            </a:r>
            <a:br>
              <a:rPr lang="es-ES_tradnl" sz="3200" b="1" smtClean="0"/>
            </a:br>
            <a:r>
              <a:rPr lang="es-ES_tradnl" sz="3200" b="1" smtClean="0"/>
              <a:t/>
            </a:r>
            <a:br>
              <a:rPr lang="es-ES_tradnl" sz="3200" b="1" smtClean="0"/>
            </a:br>
            <a:endParaRPr lang="es-ES" sz="3200" b="1" smtClean="0"/>
          </a:p>
        </p:txBody>
      </p:sp>
      <p:sp>
        <p:nvSpPr>
          <p:cNvPr id="27651" name="Text Box 4"/>
          <p:cNvSpPr txBox="1">
            <a:spLocks noChangeArrowheads="1"/>
          </p:cNvSpPr>
          <p:nvPr/>
        </p:nvSpPr>
        <p:spPr bwMode="auto">
          <a:xfrm>
            <a:off x="611560" y="274003"/>
            <a:ext cx="7705725" cy="1138773"/>
          </a:xfrm>
          <a:prstGeom prst="rect">
            <a:avLst/>
          </a:prstGeom>
          <a:noFill/>
          <a:ln w="9525">
            <a:noFill/>
            <a:miter lim="800000"/>
            <a:headEnd/>
            <a:tailEnd/>
          </a:ln>
        </p:spPr>
        <p:txBody>
          <a:bodyPr wrap="square">
            <a:spAutoFit/>
          </a:bodyPr>
          <a:lstStyle/>
          <a:p>
            <a:pPr algn="ctr">
              <a:spcBef>
                <a:spcPct val="50000"/>
              </a:spcBef>
              <a:defRPr/>
            </a:pPr>
            <a:r>
              <a:rPr lang="es-ES" sz="3200" b="1" dirty="0" smtClean="0">
                <a:solidFill>
                  <a:srgbClr val="CC9900"/>
                </a:solidFill>
              </a:rPr>
              <a:t>INFORMACIÓN MÍNIMA EN CP</a:t>
            </a:r>
          </a:p>
          <a:p>
            <a:pPr algn="ctr">
              <a:spcBef>
                <a:spcPct val="50000"/>
              </a:spcBef>
              <a:defRPr/>
            </a:pPr>
            <a:r>
              <a:rPr lang="es-ES" b="1" dirty="0" smtClean="0">
                <a:solidFill>
                  <a:srgbClr val="CC9900"/>
                </a:solidFill>
                <a:latin typeface="+mn-lt"/>
              </a:rPr>
              <a:t> </a:t>
            </a:r>
            <a:r>
              <a:rPr lang="es-ES" b="1" dirty="0">
                <a:solidFill>
                  <a:srgbClr val="CC9900"/>
                </a:solidFill>
                <a:latin typeface="+mn-lt"/>
              </a:rPr>
              <a:t>Artículo 1º Ley 29215 y</a:t>
            </a:r>
            <a:r>
              <a:rPr lang="es-ES" sz="2400" b="1" dirty="0">
                <a:solidFill>
                  <a:srgbClr val="CC9900"/>
                </a:solidFill>
                <a:latin typeface="+mn-lt"/>
              </a:rPr>
              <a:t> </a:t>
            </a:r>
            <a:r>
              <a:rPr lang="es-ES" b="1" dirty="0" smtClean="0">
                <a:solidFill>
                  <a:srgbClr val="CC9900"/>
                </a:solidFill>
                <a:latin typeface="+mn-lt"/>
              </a:rPr>
              <a:t>sub-numeral </a:t>
            </a:r>
            <a:r>
              <a:rPr lang="es-ES" b="1" dirty="0">
                <a:solidFill>
                  <a:srgbClr val="CC9900"/>
                </a:solidFill>
                <a:latin typeface="+mn-lt"/>
              </a:rPr>
              <a:t>2.5. numeral 2 art. 6 RLIGV</a:t>
            </a:r>
          </a:p>
        </p:txBody>
      </p:sp>
      <p:sp>
        <p:nvSpPr>
          <p:cNvPr id="33796" name="AutoShape 4"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33797" name="AutoShape 2"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33798" name="AutoShape 4"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2" name="1 Rectángulo redondeado"/>
          <p:cNvSpPr/>
          <p:nvPr/>
        </p:nvSpPr>
        <p:spPr>
          <a:xfrm>
            <a:off x="323528" y="3645025"/>
            <a:ext cx="2304256" cy="864096"/>
          </a:xfrm>
          <a:prstGeom prst="roundRect">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s-PE" b="1" dirty="0" smtClean="0"/>
              <a:t>Información mínima de los comprobantes de pago</a:t>
            </a:r>
            <a:endParaRPr lang="es-PE" b="1" dirty="0"/>
          </a:p>
        </p:txBody>
      </p:sp>
      <p:sp>
        <p:nvSpPr>
          <p:cNvPr id="3" name="2 Rectángulo redondeado"/>
          <p:cNvSpPr/>
          <p:nvPr/>
        </p:nvSpPr>
        <p:spPr>
          <a:xfrm>
            <a:off x="3707904" y="1580207"/>
            <a:ext cx="4680520" cy="141674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PE" sz="1700" dirty="0" smtClean="0"/>
              <a:t>Identificación del emisor y del adquiriente o usuario, esto es, </a:t>
            </a:r>
            <a:r>
              <a:rPr lang="es-PE" sz="1700" u="sng" dirty="0" smtClean="0"/>
              <a:t>tanto respecto del </a:t>
            </a:r>
            <a:r>
              <a:rPr lang="es-PE" sz="1700" b="1" u="sng" dirty="0" smtClean="0"/>
              <a:t>emisor</a:t>
            </a:r>
            <a:r>
              <a:rPr lang="es-PE" sz="1700" u="sng" dirty="0" smtClean="0"/>
              <a:t> como del </a:t>
            </a:r>
            <a:r>
              <a:rPr lang="es-PE" sz="1700" b="1" u="sng" dirty="0" smtClean="0"/>
              <a:t>adquiriente</a:t>
            </a:r>
            <a:r>
              <a:rPr lang="es-PE" sz="1700" u="sng" dirty="0" smtClean="0"/>
              <a:t> o </a:t>
            </a:r>
            <a:r>
              <a:rPr lang="es-PE" sz="1700" b="1" u="sng" dirty="0" smtClean="0"/>
              <a:t>usuario</a:t>
            </a:r>
            <a:r>
              <a:rPr lang="es-PE" sz="1700" u="sng" dirty="0" smtClean="0"/>
              <a:t> debe constar el nombre, denominación o razón social y número de RUC</a:t>
            </a:r>
            <a:r>
              <a:rPr lang="es-PE" sz="1700" dirty="0" smtClean="0"/>
              <a:t>. </a:t>
            </a:r>
            <a:endParaRPr lang="es-PE" sz="1700" dirty="0"/>
          </a:p>
        </p:txBody>
      </p:sp>
      <p:sp>
        <p:nvSpPr>
          <p:cNvPr id="4" name="3 Rectángulo redondeado"/>
          <p:cNvSpPr/>
          <p:nvPr/>
        </p:nvSpPr>
        <p:spPr>
          <a:xfrm>
            <a:off x="3741084" y="3378097"/>
            <a:ext cx="4680520" cy="53385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700" dirty="0" smtClean="0"/>
              <a:t>Identificación del comprobante de pago, esto es, numeración, serie y fecha de emisión.</a:t>
            </a:r>
            <a:endParaRPr lang="es-PE" sz="1700" dirty="0"/>
          </a:p>
        </p:txBody>
      </p:sp>
      <p:sp>
        <p:nvSpPr>
          <p:cNvPr id="5" name="4 Rectángulo redondeado"/>
          <p:cNvSpPr/>
          <p:nvPr/>
        </p:nvSpPr>
        <p:spPr>
          <a:xfrm>
            <a:off x="3724109" y="4365104"/>
            <a:ext cx="4664315" cy="57606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700" dirty="0" smtClean="0"/>
              <a:t>Descripción y cantidad del bien, servicio o contrato objeto de la operación; y </a:t>
            </a:r>
            <a:endParaRPr lang="es-PE" sz="1700" dirty="0"/>
          </a:p>
        </p:txBody>
      </p:sp>
      <p:sp>
        <p:nvSpPr>
          <p:cNvPr id="6" name="5 Rectángulo redondeado"/>
          <p:cNvSpPr/>
          <p:nvPr/>
        </p:nvSpPr>
        <p:spPr>
          <a:xfrm>
            <a:off x="3732989" y="5301208"/>
            <a:ext cx="4655435" cy="57606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700" dirty="0" smtClean="0"/>
              <a:t>Monto de la operación, esto es, precio unitario, valor de venta e importe total de la operación</a:t>
            </a:r>
            <a:r>
              <a:rPr lang="es-PE" dirty="0" smtClean="0"/>
              <a:t>.</a:t>
            </a:r>
            <a:endParaRPr lang="es-PE" dirty="0"/>
          </a:p>
        </p:txBody>
      </p:sp>
      <p:cxnSp>
        <p:nvCxnSpPr>
          <p:cNvPr id="9" name="8 Conector recto"/>
          <p:cNvCxnSpPr>
            <a:stCxn id="2" idx="3"/>
          </p:cNvCxnSpPr>
          <p:nvPr/>
        </p:nvCxnSpPr>
        <p:spPr>
          <a:xfrm>
            <a:off x="2627784" y="4077073"/>
            <a:ext cx="504056"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131840" y="2420889"/>
            <a:ext cx="0" cy="3168352"/>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3131840" y="2420888"/>
            <a:ext cx="576064"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131840" y="3645025"/>
            <a:ext cx="576064" cy="1"/>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3115635" y="4725144"/>
            <a:ext cx="592269"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a:endCxn id="6" idx="1"/>
          </p:cNvCxnSpPr>
          <p:nvPr/>
        </p:nvCxnSpPr>
        <p:spPr>
          <a:xfrm flipV="1">
            <a:off x="3131840" y="5589240"/>
            <a:ext cx="601149" cy="1"/>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30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8163" y="573088"/>
            <a:ext cx="8148637" cy="844550"/>
          </a:xfrm>
        </p:spPr>
        <p:txBody>
          <a:bodyPr>
            <a:normAutofit fontScale="90000"/>
          </a:bodyPr>
          <a:lstStyle/>
          <a:p>
            <a:r>
              <a:rPr lang="es-ES_tradnl" sz="3200" b="1" smtClean="0"/>
              <a:t/>
            </a:r>
            <a:br>
              <a:rPr lang="es-ES_tradnl" sz="3200" b="1" smtClean="0"/>
            </a:br>
            <a:r>
              <a:rPr lang="es-ES_tradnl" sz="3200" b="1" smtClean="0"/>
              <a:t/>
            </a:r>
            <a:br>
              <a:rPr lang="es-ES_tradnl" sz="3200" b="1" smtClean="0"/>
            </a:br>
            <a:endParaRPr lang="es-ES" sz="3200" b="1" smtClean="0"/>
          </a:p>
        </p:txBody>
      </p:sp>
      <p:sp>
        <p:nvSpPr>
          <p:cNvPr id="27651" name="Text Box 4"/>
          <p:cNvSpPr txBox="1">
            <a:spLocks noChangeArrowheads="1"/>
          </p:cNvSpPr>
          <p:nvPr/>
        </p:nvSpPr>
        <p:spPr bwMode="auto">
          <a:xfrm>
            <a:off x="1042988" y="622429"/>
            <a:ext cx="7391400" cy="646331"/>
          </a:xfrm>
          <a:prstGeom prst="rect">
            <a:avLst/>
          </a:prstGeom>
          <a:noFill/>
          <a:ln w="9525">
            <a:noFill/>
            <a:miter lim="800000"/>
            <a:headEnd/>
            <a:tailEnd/>
          </a:ln>
        </p:spPr>
        <p:txBody>
          <a:bodyPr>
            <a:spAutoFit/>
          </a:bodyPr>
          <a:lstStyle/>
          <a:p>
            <a:pPr algn="ctr">
              <a:spcBef>
                <a:spcPct val="50000"/>
              </a:spcBef>
              <a:defRPr/>
            </a:pPr>
            <a:r>
              <a:rPr lang="es-ES" sz="3600" b="1" dirty="0">
                <a:solidFill>
                  <a:srgbClr val="CC9900"/>
                </a:solidFill>
                <a:latin typeface="+mn-lt"/>
              </a:rPr>
              <a:t>INFORMACIÓN</a:t>
            </a:r>
            <a:r>
              <a:rPr lang="es-ES" sz="3600" b="1" dirty="0">
                <a:solidFill>
                  <a:schemeClr val="tx2"/>
                </a:solidFill>
                <a:latin typeface="+mn-lt"/>
              </a:rPr>
              <a:t> </a:t>
            </a:r>
            <a:r>
              <a:rPr lang="es-ES" sz="3600" b="1" dirty="0">
                <a:solidFill>
                  <a:srgbClr val="CC9900"/>
                </a:solidFill>
                <a:latin typeface="+mn-lt"/>
              </a:rPr>
              <a:t>MÍNIMA EN </a:t>
            </a:r>
            <a:r>
              <a:rPr lang="es-ES" sz="3600" b="1" dirty="0" smtClean="0">
                <a:solidFill>
                  <a:srgbClr val="CC9900"/>
                </a:solidFill>
                <a:latin typeface="+mn-lt"/>
              </a:rPr>
              <a:t>CP</a:t>
            </a:r>
            <a:r>
              <a:rPr lang="es-ES" b="1" dirty="0" smtClean="0">
                <a:solidFill>
                  <a:srgbClr val="CC9900"/>
                </a:solidFill>
                <a:latin typeface="+mn-lt"/>
              </a:rPr>
              <a:t> </a:t>
            </a:r>
            <a:endParaRPr lang="es-ES" sz="2400" b="1" dirty="0">
              <a:solidFill>
                <a:srgbClr val="CC9900"/>
              </a:solidFill>
              <a:latin typeface="+mn-lt"/>
            </a:endParaRPr>
          </a:p>
        </p:txBody>
      </p:sp>
      <p:sp>
        <p:nvSpPr>
          <p:cNvPr id="34820" name="AutoShape 4"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34821" name="AutoShape 2"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34822" name="AutoShape 4"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129025" name="Rectangle 1"/>
          <p:cNvSpPr>
            <a:spLocks noChangeArrowheads="1"/>
          </p:cNvSpPr>
          <p:nvPr/>
        </p:nvSpPr>
        <p:spPr bwMode="auto">
          <a:xfrm>
            <a:off x="539750" y="1629217"/>
            <a:ext cx="8280400" cy="4247317"/>
          </a:xfrm>
          <a:prstGeom prst="rect">
            <a:avLst/>
          </a:prstGeom>
          <a:noFill/>
          <a:ln w="9525">
            <a:noFill/>
            <a:miter lim="800000"/>
            <a:headEnd/>
            <a:tailEnd/>
          </a:ln>
          <a:effectLst/>
        </p:spPr>
        <p:txBody>
          <a:bodyPr anchor="ctr">
            <a:spAutoFit/>
          </a:bodyPr>
          <a:lstStyle/>
          <a:p>
            <a:pPr algn="just">
              <a:defRPr/>
            </a:pPr>
            <a:r>
              <a:rPr lang="es-PE" b="1" dirty="0">
                <a:solidFill>
                  <a:srgbClr val="CC9900"/>
                </a:solidFill>
                <a:latin typeface="+mn-lt"/>
              </a:rPr>
              <a:t>Información errónea</a:t>
            </a:r>
            <a:endParaRPr lang="es-PE" dirty="0">
              <a:solidFill>
                <a:srgbClr val="CC9900"/>
              </a:solidFill>
              <a:latin typeface="+mn-lt"/>
            </a:endParaRPr>
          </a:p>
          <a:p>
            <a:pPr algn="just">
              <a:defRPr/>
            </a:pPr>
            <a:r>
              <a:rPr lang="es-PE" dirty="0">
                <a:latin typeface="+mn-lt"/>
              </a:rPr>
              <a:t>Se podrá deducir el crédito fiscal aun cuando los requisitos antes señalados se hubieren </a:t>
            </a:r>
            <a:r>
              <a:rPr lang="es-PE" b="1" dirty="0">
                <a:latin typeface="+mn-lt"/>
              </a:rPr>
              <a:t>consignado en forma errónea</a:t>
            </a:r>
            <a:r>
              <a:rPr lang="es-PE" dirty="0">
                <a:latin typeface="+mn-lt"/>
              </a:rPr>
              <a:t>, pero siempre que el contribuyente </a:t>
            </a:r>
            <a:r>
              <a:rPr lang="es-PE" b="1" dirty="0">
                <a:latin typeface="+mn-lt"/>
              </a:rPr>
              <a:t>acredite en forma objetiva y fehaciente dicha información</a:t>
            </a:r>
            <a:r>
              <a:rPr lang="es-PE" dirty="0">
                <a:latin typeface="+mn-lt"/>
              </a:rPr>
              <a:t>.</a:t>
            </a:r>
          </a:p>
          <a:p>
            <a:pPr algn="just">
              <a:defRPr/>
            </a:pPr>
            <a:endParaRPr lang="es-PE" dirty="0">
              <a:latin typeface="+mn-lt"/>
            </a:endParaRPr>
          </a:p>
          <a:p>
            <a:pPr algn="just">
              <a:defRPr/>
            </a:pPr>
            <a:r>
              <a:rPr lang="es-PE" dirty="0">
                <a:latin typeface="+mn-lt"/>
              </a:rPr>
              <a:t>Se entiende por </a:t>
            </a:r>
            <a:r>
              <a:rPr lang="es-PE" b="1" dirty="0" smtClean="0"/>
              <a:t>i</a:t>
            </a:r>
            <a:r>
              <a:rPr lang="es-PE" b="1" dirty="0" smtClean="0">
                <a:latin typeface="+mn-lt"/>
              </a:rPr>
              <a:t>nformación </a:t>
            </a:r>
            <a:r>
              <a:rPr lang="es-PE" b="1" dirty="0">
                <a:latin typeface="+mn-lt"/>
              </a:rPr>
              <a:t>consignada en forma errónea, a aquella que no coincide con la correspondiente a la operación que el comprobante de pago pretende acreditar.</a:t>
            </a:r>
            <a:r>
              <a:rPr lang="es-PE" dirty="0">
                <a:latin typeface="+mn-lt"/>
              </a:rPr>
              <a:t> </a:t>
            </a:r>
          </a:p>
          <a:p>
            <a:pPr algn="just">
              <a:defRPr/>
            </a:pPr>
            <a:endParaRPr lang="es-PE" dirty="0">
              <a:latin typeface="+mn-lt"/>
            </a:endParaRPr>
          </a:p>
          <a:p>
            <a:pPr algn="just">
              <a:defRPr/>
            </a:pPr>
            <a:r>
              <a:rPr lang="es-PE" dirty="0">
                <a:latin typeface="+mn-lt"/>
              </a:rPr>
              <a:t>Tratándose del nombre, denominación o razón social y número de RUC del emisor, no se considerará que dicha información ha sido consignada en forma errónea si a pesar de la falta de coincidencia señalada, su contrastación con la información obtenida a través de los medios de acceso público de la SUNAT no permite confusión</a:t>
            </a:r>
          </a:p>
          <a:p>
            <a:pPr algn="just">
              <a:defRPr/>
            </a:pPr>
            <a:endParaRPr lang="es-PE" dirty="0">
              <a:latin typeface="+mn-lt"/>
            </a:endParaRPr>
          </a:p>
          <a:p>
            <a:pPr algn="just">
              <a:defRPr/>
            </a:pPr>
            <a:r>
              <a:rPr lang="es-PE" b="1" i="1" dirty="0">
                <a:solidFill>
                  <a:srgbClr val="CC9900"/>
                </a:solidFill>
                <a:latin typeface="+mn-lt"/>
              </a:rPr>
              <a:t>Base Legal: Art. 1º Ley 29215 y sub-numeral 2.5  numeral 2 art. 6º RLIGV</a:t>
            </a:r>
          </a:p>
        </p:txBody>
      </p:sp>
    </p:spTree>
    <p:extLst>
      <p:ext uri="{BB962C8B-B14F-4D97-AF65-F5344CB8AC3E}">
        <p14:creationId xmlns:p14="http://schemas.microsoft.com/office/powerpoint/2010/main" val="1832423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8163" y="573088"/>
            <a:ext cx="8148637" cy="844550"/>
          </a:xfrm>
        </p:spPr>
        <p:txBody>
          <a:bodyPr>
            <a:normAutofit fontScale="90000"/>
          </a:bodyPr>
          <a:lstStyle/>
          <a:p>
            <a:r>
              <a:rPr lang="es-ES_tradnl" sz="3200" b="1" smtClean="0"/>
              <a:t/>
            </a:r>
            <a:br>
              <a:rPr lang="es-ES_tradnl" sz="3200" b="1" smtClean="0"/>
            </a:br>
            <a:r>
              <a:rPr lang="es-ES_tradnl" sz="3200" b="1" smtClean="0"/>
              <a:t/>
            </a:r>
            <a:br>
              <a:rPr lang="es-ES_tradnl" sz="3200" b="1" smtClean="0"/>
            </a:br>
            <a:endParaRPr lang="es-ES" sz="3200" b="1" smtClean="0"/>
          </a:p>
        </p:txBody>
      </p:sp>
      <p:sp>
        <p:nvSpPr>
          <p:cNvPr id="35843" name="AutoShape 4"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35844" name="AutoShape 2"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35845" name="AutoShape 4" descr="image-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a:p>
        </p:txBody>
      </p:sp>
      <p:sp>
        <p:nvSpPr>
          <p:cNvPr id="129025" name="Rectangle 1"/>
          <p:cNvSpPr>
            <a:spLocks noChangeArrowheads="1"/>
          </p:cNvSpPr>
          <p:nvPr/>
        </p:nvSpPr>
        <p:spPr bwMode="auto">
          <a:xfrm>
            <a:off x="755650" y="2492896"/>
            <a:ext cx="7704782" cy="2862322"/>
          </a:xfrm>
          <a:prstGeom prst="rect">
            <a:avLst/>
          </a:prstGeom>
          <a:noFill/>
          <a:ln w="9525">
            <a:noFill/>
            <a:miter lim="800000"/>
            <a:headEnd/>
            <a:tailEnd/>
          </a:ln>
          <a:effectLst/>
        </p:spPr>
        <p:txBody>
          <a:bodyPr wrap="square" anchor="ctr">
            <a:spAutoFit/>
          </a:bodyPr>
          <a:lstStyle/>
          <a:p>
            <a:pPr algn="just" eaLnBrk="0" hangingPunct="0">
              <a:defRPr/>
            </a:pPr>
            <a:r>
              <a:rPr lang="es-PE" sz="2000" dirty="0">
                <a:solidFill>
                  <a:srgbClr val="000000"/>
                </a:solidFill>
                <a:latin typeface="+mn-lt"/>
                <a:ea typeface="Times New Roman" pitchFamily="18" charset="0"/>
              </a:rPr>
              <a:t>La </a:t>
            </a:r>
            <a:r>
              <a:rPr lang="es-PE" sz="2000" b="1" dirty="0">
                <a:solidFill>
                  <a:srgbClr val="000000"/>
                </a:solidFill>
                <a:latin typeface="+mn-lt"/>
                <a:ea typeface="Times New Roman" pitchFamily="18" charset="0"/>
              </a:rPr>
              <a:t>no acreditación en forma objetiva y fehaciente </a:t>
            </a:r>
            <a:r>
              <a:rPr lang="es-PE" sz="2000" dirty="0">
                <a:solidFill>
                  <a:srgbClr val="000000"/>
                </a:solidFill>
                <a:latin typeface="+mn-lt"/>
                <a:ea typeface="Times New Roman" pitchFamily="18" charset="0"/>
              </a:rPr>
              <a:t>de la información mínima consignada en forma errónea </a:t>
            </a:r>
            <a:r>
              <a:rPr lang="es-PE" sz="2000" b="1" dirty="0">
                <a:solidFill>
                  <a:srgbClr val="000000"/>
                </a:solidFill>
                <a:latin typeface="+mn-lt"/>
                <a:ea typeface="Times New Roman" pitchFamily="18" charset="0"/>
              </a:rPr>
              <a:t>acarreará la pérdida del crédito fiscal</a:t>
            </a:r>
            <a:r>
              <a:rPr lang="es-PE" sz="2000" dirty="0">
                <a:solidFill>
                  <a:srgbClr val="000000"/>
                </a:solidFill>
                <a:latin typeface="+mn-lt"/>
                <a:ea typeface="Times New Roman" pitchFamily="18" charset="0"/>
              </a:rPr>
              <a:t> contenido en el comprobante de pago en el que se hubiera consignado tal </a:t>
            </a:r>
            <a:r>
              <a:rPr lang="es-PE" sz="2000" dirty="0" smtClean="0">
                <a:solidFill>
                  <a:srgbClr val="000000"/>
                </a:solidFill>
                <a:latin typeface="+mn-lt"/>
                <a:ea typeface="Times New Roman" pitchFamily="18" charset="0"/>
              </a:rPr>
              <a:t>información.</a:t>
            </a:r>
          </a:p>
          <a:p>
            <a:pPr algn="just" eaLnBrk="0" hangingPunct="0">
              <a:defRPr/>
            </a:pPr>
            <a:endParaRPr lang="es-PE" sz="2000" dirty="0"/>
          </a:p>
          <a:p>
            <a:pPr algn="just" eaLnBrk="0" hangingPunct="0">
              <a:defRPr/>
            </a:pPr>
            <a:r>
              <a:rPr lang="es-PE" sz="2000" dirty="0" smtClean="0">
                <a:solidFill>
                  <a:srgbClr val="000000"/>
                </a:solidFill>
                <a:latin typeface="+mn-lt"/>
                <a:ea typeface="Times New Roman" pitchFamily="18" charset="0"/>
              </a:rPr>
              <a:t>En </a:t>
            </a:r>
            <a:r>
              <a:rPr lang="es-PE" sz="2000" dirty="0">
                <a:solidFill>
                  <a:srgbClr val="000000"/>
                </a:solidFill>
                <a:latin typeface="+mn-lt"/>
                <a:ea typeface="Times New Roman" pitchFamily="18" charset="0"/>
              </a:rPr>
              <a:t>el caso que la </a:t>
            </a:r>
            <a:r>
              <a:rPr lang="es-PE" sz="2000" b="1" dirty="0">
                <a:solidFill>
                  <a:srgbClr val="000000"/>
                </a:solidFill>
                <a:latin typeface="+mn-lt"/>
                <a:ea typeface="Times New Roman" pitchFamily="18" charset="0"/>
              </a:rPr>
              <a:t>información no acreditada sea la referente a la descripción y cantidad del bien, servicio o contrato objeto de la operación y al valor de venta</a:t>
            </a:r>
            <a:r>
              <a:rPr lang="es-PE" sz="2000" dirty="0">
                <a:solidFill>
                  <a:srgbClr val="000000"/>
                </a:solidFill>
                <a:latin typeface="+mn-lt"/>
                <a:ea typeface="Times New Roman" pitchFamily="18" charset="0"/>
              </a:rPr>
              <a:t>, se considerará que el comprobante de pago que la contiene consigna </a:t>
            </a:r>
            <a:r>
              <a:rPr lang="es-PE" sz="2000" b="1" dirty="0">
                <a:solidFill>
                  <a:srgbClr val="000000"/>
                </a:solidFill>
                <a:latin typeface="+mn-lt"/>
                <a:ea typeface="Times New Roman" pitchFamily="18" charset="0"/>
              </a:rPr>
              <a:t>datos falsos.</a:t>
            </a:r>
            <a:endParaRPr lang="es-PE" sz="2000" dirty="0">
              <a:latin typeface="+mn-lt"/>
            </a:endParaRPr>
          </a:p>
        </p:txBody>
      </p:sp>
      <p:sp>
        <p:nvSpPr>
          <p:cNvPr id="8" name="Text Box 4"/>
          <p:cNvSpPr txBox="1">
            <a:spLocks noChangeArrowheads="1"/>
          </p:cNvSpPr>
          <p:nvPr/>
        </p:nvSpPr>
        <p:spPr bwMode="auto">
          <a:xfrm>
            <a:off x="1043608" y="692696"/>
            <a:ext cx="7391400" cy="1061829"/>
          </a:xfrm>
          <a:prstGeom prst="rect">
            <a:avLst/>
          </a:prstGeom>
          <a:noFill/>
          <a:ln w="9525">
            <a:noFill/>
            <a:miter lim="800000"/>
            <a:headEnd/>
            <a:tailEnd/>
          </a:ln>
        </p:spPr>
        <p:txBody>
          <a:bodyPr>
            <a:spAutoFit/>
          </a:bodyPr>
          <a:lstStyle/>
          <a:p>
            <a:pPr algn="ctr">
              <a:spcBef>
                <a:spcPct val="50000"/>
              </a:spcBef>
              <a:defRPr/>
            </a:pPr>
            <a:r>
              <a:rPr lang="es-ES" sz="3600" b="1" dirty="0">
                <a:solidFill>
                  <a:srgbClr val="CC9900"/>
                </a:solidFill>
                <a:latin typeface="+mn-lt"/>
              </a:rPr>
              <a:t>INFORMACIÓN MÍNIMA EN CP</a:t>
            </a:r>
          </a:p>
          <a:p>
            <a:pPr algn="ctr">
              <a:spcBef>
                <a:spcPct val="50000"/>
              </a:spcBef>
              <a:defRPr/>
            </a:pPr>
            <a:r>
              <a:rPr lang="es-ES" b="1" dirty="0">
                <a:solidFill>
                  <a:srgbClr val="CC9900"/>
                </a:solidFill>
                <a:latin typeface="+mn-lt"/>
              </a:rPr>
              <a:t> Artículo 1° y 3º Ley 29215, </a:t>
            </a:r>
            <a:r>
              <a:rPr lang="es-ES" b="1" dirty="0" smtClean="0">
                <a:solidFill>
                  <a:srgbClr val="CC9900"/>
                </a:solidFill>
                <a:latin typeface="+mn-lt"/>
              </a:rPr>
              <a:t>sub-numeral </a:t>
            </a:r>
            <a:r>
              <a:rPr lang="es-ES" b="1" dirty="0">
                <a:solidFill>
                  <a:srgbClr val="CC9900"/>
                </a:solidFill>
                <a:latin typeface="+mn-lt"/>
              </a:rPr>
              <a:t>2.6. numeral 2 art. 6° RLIGV</a:t>
            </a:r>
            <a:endParaRPr lang="es-ES" sz="2400" b="1" dirty="0">
              <a:solidFill>
                <a:srgbClr val="CC9900"/>
              </a:solidFill>
              <a:latin typeface="+mn-lt"/>
            </a:endParaRPr>
          </a:p>
        </p:txBody>
      </p:sp>
    </p:spTree>
    <p:extLst>
      <p:ext uri="{BB962C8B-B14F-4D97-AF65-F5344CB8AC3E}">
        <p14:creationId xmlns:p14="http://schemas.microsoft.com/office/powerpoint/2010/main" val="2709047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Flecha abajo"/>
          <p:cNvSpPr/>
          <p:nvPr/>
        </p:nvSpPr>
        <p:spPr>
          <a:xfrm>
            <a:off x="4155495" y="2302301"/>
            <a:ext cx="416505" cy="478627"/>
          </a:xfrm>
          <a:prstGeom prst="downArrow">
            <a:avLst/>
          </a:prstGeom>
          <a:solidFill>
            <a:srgbClr val="CC99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9" name="5 Rectángulo redondeado"/>
          <p:cNvSpPr/>
          <p:nvPr/>
        </p:nvSpPr>
        <p:spPr>
          <a:xfrm>
            <a:off x="2339751" y="2836515"/>
            <a:ext cx="4356693" cy="824404"/>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tabLst>
                <a:tab pos="90170" algn="l"/>
              </a:tabLst>
            </a:pPr>
            <a:r>
              <a:rPr lang="es-PE" sz="1600" dirty="0">
                <a:effectLst/>
                <a:ea typeface="Calibri"/>
                <a:cs typeface="Times New Roman"/>
              </a:rPr>
              <a:t>Implica que la información no es coincidente con la operación que se pretende acreditar. </a:t>
            </a:r>
          </a:p>
        </p:txBody>
      </p:sp>
      <p:sp>
        <p:nvSpPr>
          <p:cNvPr id="10" name="24 Flecha abajo"/>
          <p:cNvSpPr/>
          <p:nvPr/>
        </p:nvSpPr>
        <p:spPr>
          <a:xfrm>
            <a:off x="4163060" y="3660919"/>
            <a:ext cx="408939" cy="416153"/>
          </a:xfrm>
          <a:prstGeom prst="downArrow">
            <a:avLst/>
          </a:prstGeom>
          <a:solidFill>
            <a:srgbClr val="CC99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1" name="25 Rectángulo redondeado"/>
          <p:cNvSpPr/>
          <p:nvPr/>
        </p:nvSpPr>
        <p:spPr>
          <a:xfrm>
            <a:off x="2801883" y="4077072"/>
            <a:ext cx="3296380" cy="817517"/>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tabLst>
                <a:tab pos="90170" algn="l"/>
              </a:tabLst>
            </a:pPr>
            <a:r>
              <a:rPr lang="es-PE" sz="1600" b="1" dirty="0">
                <a:effectLst/>
                <a:ea typeface="Calibri"/>
                <a:cs typeface="Times New Roman"/>
              </a:rPr>
              <a:t>NO SE PIERDE EL </a:t>
            </a:r>
            <a:r>
              <a:rPr lang="es-PE" sz="1600" b="1" dirty="0" smtClean="0">
                <a:effectLst/>
                <a:ea typeface="Calibri"/>
                <a:cs typeface="Times New Roman"/>
              </a:rPr>
              <a:t>CRÉDITO </a:t>
            </a:r>
            <a:r>
              <a:rPr lang="es-PE" sz="1600" b="1" dirty="0">
                <a:effectLst/>
                <a:ea typeface="Calibri"/>
                <a:cs typeface="Times New Roman"/>
              </a:rPr>
              <a:t>FISCAL</a:t>
            </a:r>
            <a:endParaRPr lang="es-PE" sz="1600" dirty="0">
              <a:effectLst/>
              <a:ea typeface="Calibri"/>
              <a:cs typeface="Times New Roman"/>
            </a:endParaRPr>
          </a:p>
        </p:txBody>
      </p:sp>
      <p:sp>
        <p:nvSpPr>
          <p:cNvPr id="12" name="33 Flecha abajo"/>
          <p:cNvSpPr/>
          <p:nvPr/>
        </p:nvSpPr>
        <p:spPr>
          <a:xfrm>
            <a:off x="4169023" y="4894589"/>
            <a:ext cx="402977" cy="456156"/>
          </a:xfrm>
          <a:prstGeom prst="downArrow">
            <a:avLst/>
          </a:prstGeom>
          <a:solidFill>
            <a:srgbClr val="CC99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3" name="34 Rectángulo redondeado"/>
          <p:cNvSpPr/>
          <p:nvPr/>
        </p:nvSpPr>
        <p:spPr>
          <a:xfrm>
            <a:off x="2064629" y="5350745"/>
            <a:ext cx="5082879" cy="838667"/>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tabLst>
                <a:tab pos="90170" algn="l"/>
              </a:tabLst>
            </a:pPr>
            <a:r>
              <a:rPr lang="es-PE" sz="1600" dirty="0">
                <a:effectLst/>
                <a:ea typeface="Calibri"/>
                <a:cs typeface="Times New Roman"/>
              </a:rPr>
              <a:t>En tanto la información se acredite en forma objetiva y fehaciente. </a:t>
            </a: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47875" algn="l"/>
              </a:tabLst>
            </a:pPr>
            <a:r>
              <a:rPr kumimoji="0" lang="es-PE" sz="800" b="0" i="0" u="none" strike="noStrike" cap="none" normalizeH="0" baseline="0" dirty="0" smtClean="0">
                <a:ln>
                  <a:noFill/>
                </a:ln>
                <a:solidFill>
                  <a:schemeClr val="tx1"/>
                </a:solidFill>
                <a:effectLst/>
                <a:latin typeface="Arial" pitchFamily="34" charset="0"/>
                <a:cs typeface="Arial" pitchFamily="34" charset="0"/>
              </a:rPr>
              <a:t/>
            </a:r>
            <a:br>
              <a:rPr kumimoji="0" lang="es-PE" sz="800" b="0" i="0" u="none" strike="noStrike" cap="none" normalizeH="0" baseline="0" dirty="0" smtClean="0">
                <a:ln>
                  <a:noFill/>
                </a:ln>
                <a:solidFill>
                  <a:schemeClr val="tx1"/>
                </a:solidFill>
                <a:effectLst/>
                <a:latin typeface="Arial" pitchFamily="34" charset="0"/>
                <a:cs typeface="Arial" pitchFamily="34" charset="0"/>
              </a:rPr>
            </a:b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47875" algn="l"/>
              </a:tabLst>
            </a:pP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P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47875" algn="l"/>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3 Rectángulo redondeado"/>
          <p:cNvSpPr/>
          <p:nvPr/>
        </p:nvSpPr>
        <p:spPr>
          <a:xfrm>
            <a:off x="2267095" y="1556792"/>
            <a:ext cx="4356693" cy="657110"/>
          </a:xfrm>
          <a:prstGeom prst="roundRect">
            <a:avLst/>
          </a:prstGeom>
          <a:solidFill>
            <a:srgbClr val="CC9900"/>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PE" b="1" dirty="0">
                <a:solidFill>
                  <a:schemeClr val="bg1"/>
                </a:solidFill>
                <a:effectLst/>
                <a:ea typeface="Calibri"/>
                <a:cs typeface="Times New Roman"/>
              </a:rPr>
              <a:t>INFORMACIÓN MÍNIMA CONSIGNADA EN FORMA ERRÓNEA</a:t>
            </a:r>
            <a:endParaRPr lang="es-PE" dirty="0">
              <a:solidFill>
                <a:schemeClr val="bg1"/>
              </a:solidFill>
              <a:effectLst/>
              <a:ea typeface="Calibri"/>
              <a:cs typeface="Times New Roman"/>
            </a:endParaRPr>
          </a:p>
        </p:txBody>
      </p:sp>
      <p:sp>
        <p:nvSpPr>
          <p:cNvPr id="15" name="Text Box 4"/>
          <p:cNvSpPr txBox="1">
            <a:spLocks noChangeArrowheads="1"/>
          </p:cNvSpPr>
          <p:nvPr/>
        </p:nvSpPr>
        <p:spPr bwMode="auto">
          <a:xfrm>
            <a:off x="1043608" y="332656"/>
            <a:ext cx="7391400" cy="1061829"/>
          </a:xfrm>
          <a:prstGeom prst="rect">
            <a:avLst/>
          </a:prstGeom>
          <a:noFill/>
          <a:ln w="9525">
            <a:noFill/>
            <a:miter lim="800000"/>
            <a:headEnd/>
            <a:tailEnd/>
          </a:ln>
        </p:spPr>
        <p:txBody>
          <a:bodyPr>
            <a:spAutoFit/>
          </a:bodyPr>
          <a:lstStyle/>
          <a:p>
            <a:pPr algn="ctr">
              <a:spcBef>
                <a:spcPct val="50000"/>
              </a:spcBef>
              <a:defRPr/>
            </a:pPr>
            <a:r>
              <a:rPr lang="es-ES" sz="3600" b="1" dirty="0">
                <a:solidFill>
                  <a:srgbClr val="CC9900"/>
                </a:solidFill>
                <a:latin typeface="+mn-lt"/>
              </a:rPr>
              <a:t>INFORMACIÓN MÍNIMA EN CP</a:t>
            </a:r>
          </a:p>
          <a:p>
            <a:pPr algn="ctr">
              <a:spcBef>
                <a:spcPct val="50000"/>
              </a:spcBef>
              <a:defRPr/>
            </a:pPr>
            <a:r>
              <a:rPr lang="es-ES" b="1" dirty="0">
                <a:solidFill>
                  <a:srgbClr val="CC9900"/>
                </a:solidFill>
                <a:latin typeface="+mn-lt"/>
              </a:rPr>
              <a:t> Artículo 1° y 3º Ley 29215, </a:t>
            </a:r>
            <a:r>
              <a:rPr lang="es-ES" b="1" dirty="0" smtClean="0">
                <a:solidFill>
                  <a:srgbClr val="CC9900"/>
                </a:solidFill>
                <a:latin typeface="+mn-lt"/>
              </a:rPr>
              <a:t>sub-numeral </a:t>
            </a:r>
            <a:r>
              <a:rPr lang="es-ES" b="1" dirty="0">
                <a:solidFill>
                  <a:srgbClr val="CC9900"/>
                </a:solidFill>
                <a:latin typeface="+mn-lt"/>
              </a:rPr>
              <a:t>2.6. numeral 2 art. 6° RLIGV</a:t>
            </a:r>
            <a:endParaRPr lang="es-ES" sz="2400" b="1" dirty="0">
              <a:solidFill>
                <a:srgbClr val="CC9900"/>
              </a:solidFill>
              <a:latin typeface="+mn-lt"/>
            </a:endParaRPr>
          </a:p>
        </p:txBody>
      </p:sp>
    </p:spTree>
    <p:extLst>
      <p:ext uri="{BB962C8B-B14F-4D97-AF65-F5344CB8AC3E}">
        <p14:creationId xmlns:p14="http://schemas.microsoft.com/office/powerpoint/2010/main" val="1949844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47875" algn="l"/>
              </a:tabLst>
            </a:pPr>
            <a:r>
              <a:rPr kumimoji="0" lang="es-PE" sz="800" b="0" i="0" u="none" strike="noStrike" cap="none" normalizeH="0" baseline="0" dirty="0" smtClean="0">
                <a:ln>
                  <a:noFill/>
                </a:ln>
                <a:solidFill>
                  <a:schemeClr val="tx1"/>
                </a:solidFill>
                <a:effectLst/>
                <a:latin typeface="Arial" pitchFamily="34" charset="0"/>
                <a:cs typeface="Arial" pitchFamily="34" charset="0"/>
              </a:rPr>
              <a:t/>
            </a:r>
            <a:br>
              <a:rPr kumimoji="0" lang="es-PE" sz="800" b="0" i="0" u="none" strike="noStrike" cap="none" normalizeH="0" baseline="0" dirty="0" smtClean="0">
                <a:ln>
                  <a:noFill/>
                </a:ln>
                <a:solidFill>
                  <a:schemeClr val="tx1"/>
                </a:solidFill>
                <a:effectLst/>
                <a:latin typeface="Arial" pitchFamily="34" charset="0"/>
                <a:cs typeface="Arial" pitchFamily="34" charset="0"/>
              </a:rPr>
            </a:b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47875" algn="l"/>
              </a:tabLst>
            </a:pP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P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47875" algn="l"/>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27 Flecha abajo"/>
          <p:cNvSpPr/>
          <p:nvPr/>
        </p:nvSpPr>
        <p:spPr>
          <a:xfrm>
            <a:off x="2577103" y="2106166"/>
            <a:ext cx="350146" cy="307429"/>
          </a:xfrm>
          <a:prstGeom prst="downArrow">
            <a:avLst/>
          </a:prstGeom>
          <a:solidFill>
            <a:srgbClr val="CC99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8" name="28 Rectángulo redondeado"/>
          <p:cNvSpPr/>
          <p:nvPr/>
        </p:nvSpPr>
        <p:spPr>
          <a:xfrm>
            <a:off x="1186535" y="2413596"/>
            <a:ext cx="2938380" cy="1396212"/>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tabLst>
                <a:tab pos="90170" algn="l"/>
              </a:tabLst>
            </a:pPr>
            <a:r>
              <a:rPr lang="es-PE" sz="1400" dirty="0">
                <a:effectLst/>
                <a:ea typeface="Calibri"/>
                <a:cs typeface="Times New Roman"/>
              </a:rPr>
              <a:t>Respecto a:</a:t>
            </a:r>
          </a:p>
          <a:p>
            <a:pPr marL="342900" lvl="0" indent="-342900" algn="just">
              <a:lnSpc>
                <a:spcPct val="115000"/>
              </a:lnSpc>
              <a:spcAft>
                <a:spcPts val="0"/>
              </a:spcAft>
              <a:buFont typeface="Wingdings"/>
              <a:buChar char=""/>
              <a:tabLst>
                <a:tab pos="90170" algn="l"/>
              </a:tabLst>
            </a:pPr>
            <a:r>
              <a:rPr lang="es-PE" sz="1400" dirty="0">
                <a:effectLst/>
                <a:ea typeface="Calibri"/>
                <a:cs typeface="Times New Roman"/>
              </a:rPr>
              <a:t>Descripción y cantidad del bien, servicio o contrato objeto de la operación.</a:t>
            </a:r>
          </a:p>
          <a:p>
            <a:pPr marL="342900" lvl="0" indent="-342900" algn="just">
              <a:lnSpc>
                <a:spcPct val="115000"/>
              </a:lnSpc>
              <a:spcAft>
                <a:spcPts val="0"/>
              </a:spcAft>
              <a:buFont typeface="Wingdings"/>
              <a:buChar char=""/>
              <a:tabLst>
                <a:tab pos="90170" algn="l"/>
              </a:tabLst>
            </a:pPr>
            <a:r>
              <a:rPr lang="es-PE" sz="1400" dirty="0">
                <a:effectLst/>
                <a:ea typeface="Calibri"/>
                <a:cs typeface="Times New Roman"/>
              </a:rPr>
              <a:t>Valor de </a:t>
            </a:r>
            <a:r>
              <a:rPr lang="es-PE" sz="1400" dirty="0" smtClean="0">
                <a:effectLst/>
                <a:ea typeface="Calibri"/>
                <a:cs typeface="Times New Roman"/>
              </a:rPr>
              <a:t>venta.</a:t>
            </a:r>
            <a:endParaRPr lang="es-PE" sz="1400" dirty="0">
              <a:effectLst/>
              <a:ea typeface="Calibri"/>
              <a:cs typeface="Times New Roman"/>
            </a:endParaRPr>
          </a:p>
        </p:txBody>
      </p:sp>
      <p:sp>
        <p:nvSpPr>
          <p:cNvPr id="19" name="29 Flecha abajo"/>
          <p:cNvSpPr/>
          <p:nvPr/>
        </p:nvSpPr>
        <p:spPr>
          <a:xfrm>
            <a:off x="3095625" y="7651115"/>
            <a:ext cx="371475" cy="333375"/>
          </a:xfrm>
          <a:prstGeom prst="down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0" name="30 Rectángulo redondeado"/>
          <p:cNvSpPr/>
          <p:nvPr/>
        </p:nvSpPr>
        <p:spPr>
          <a:xfrm>
            <a:off x="2095500" y="8032750"/>
            <a:ext cx="2724150" cy="4953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algn="just">
              <a:lnSpc>
                <a:spcPct val="115000"/>
              </a:lnSpc>
              <a:spcAft>
                <a:spcPts val="0"/>
              </a:spcAft>
              <a:tabLst>
                <a:tab pos="90170" algn="l"/>
              </a:tabLst>
            </a:pPr>
            <a:r>
              <a:rPr lang="es-PE" sz="1100">
                <a:effectLst/>
                <a:ea typeface="Calibri"/>
                <a:cs typeface="Times New Roman"/>
              </a:rPr>
              <a:t>Implica que existe la intencionalidad de presentar información distinta a la real.</a:t>
            </a:r>
          </a:p>
        </p:txBody>
      </p:sp>
      <p:sp>
        <p:nvSpPr>
          <p:cNvPr id="21" name="31 Flecha abajo"/>
          <p:cNvSpPr/>
          <p:nvPr/>
        </p:nvSpPr>
        <p:spPr>
          <a:xfrm>
            <a:off x="3162300" y="8527415"/>
            <a:ext cx="371475" cy="333375"/>
          </a:xfrm>
          <a:prstGeom prst="down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2" name="32 Rectángulo redondeado"/>
          <p:cNvSpPr/>
          <p:nvPr/>
        </p:nvSpPr>
        <p:spPr>
          <a:xfrm>
            <a:off x="2047875" y="8905875"/>
            <a:ext cx="2724150" cy="44767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tabLst>
                <a:tab pos="90170" algn="l"/>
              </a:tabLst>
            </a:pPr>
            <a:r>
              <a:rPr lang="es-PE" sz="1100" b="1">
                <a:effectLst/>
                <a:ea typeface="Calibri"/>
                <a:cs typeface="Times New Roman"/>
              </a:rPr>
              <a:t>SE PIERDE EL USO DEL IGV COMO CRÉDITO FISCAL</a:t>
            </a:r>
            <a:endParaRPr lang="es-PE" sz="1100">
              <a:effectLst/>
              <a:ea typeface="Calibri"/>
              <a:cs typeface="Times New Roman"/>
            </a:endParaRPr>
          </a:p>
        </p:txBody>
      </p:sp>
      <p:sp>
        <p:nvSpPr>
          <p:cNvPr id="23" name="36 Cerrar llave"/>
          <p:cNvSpPr/>
          <p:nvPr/>
        </p:nvSpPr>
        <p:spPr>
          <a:xfrm>
            <a:off x="4124915" y="2106167"/>
            <a:ext cx="323850" cy="1466850"/>
          </a:xfrm>
          <a:prstGeom prst="rightBrace">
            <a:avLst/>
          </a:prstGeom>
          <a:ln w="285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5" name="37 Rectángulo redondeado"/>
          <p:cNvSpPr/>
          <p:nvPr/>
        </p:nvSpPr>
        <p:spPr>
          <a:xfrm>
            <a:off x="4572000" y="2106166"/>
            <a:ext cx="3672408" cy="163115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tabLst>
                <a:tab pos="0" algn="l"/>
              </a:tabLst>
            </a:pPr>
            <a:r>
              <a:rPr lang="es-PE" sz="1400" dirty="0">
                <a:effectLst/>
                <a:ea typeface="Calibri"/>
                <a:cs typeface="Times New Roman"/>
              </a:rPr>
              <a:t>Se configura este supuesto cuando no se efectúa una acreditación en forma fehaciente y objetiva de la información mínima consignada y que no es coincidente con la operación que se pretende acreditar.</a:t>
            </a:r>
          </a:p>
        </p:txBody>
      </p:sp>
      <p:sp>
        <p:nvSpPr>
          <p:cNvPr id="4"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4"/>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7 Flecha abajo"/>
          <p:cNvSpPr/>
          <p:nvPr/>
        </p:nvSpPr>
        <p:spPr>
          <a:xfrm>
            <a:off x="2622562" y="3841381"/>
            <a:ext cx="350146" cy="451715"/>
          </a:xfrm>
          <a:prstGeom prst="downArrow">
            <a:avLst/>
          </a:prstGeom>
          <a:solidFill>
            <a:srgbClr val="CC9900"/>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7" name="27 Flecha abajo"/>
          <p:cNvSpPr/>
          <p:nvPr/>
        </p:nvSpPr>
        <p:spPr>
          <a:xfrm>
            <a:off x="2555773" y="5465415"/>
            <a:ext cx="371475" cy="347662"/>
          </a:xfrm>
          <a:prstGeom prst="downArrow">
            <a:avLst/>
          </a:prstGeom>
          <a:solidFill>
            <a:srgbClr val="CC99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8" name="30 Rectángulo redondeado"/>
          <p:cNvSpPr/>
          <p:nvPr/>
        </p:nvSpPr>
        <p:spPr>
          <a:xfrm>
            <a:off x="1293650" y="4293096"/>
            <a:ext cx="2724150" cy="108012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algn="just">
              <a:lnSpc>
                <a:spcPct val="115000"/>
              </a:lnSpc>
              <a:spcAft>
                <a:spcPts val="0"/>
              </a:spcAft>
              <a:tabLst>
                <a:tab pos="90170" algn="l"/>
              </a:tabLst>
            </a:pPr>
            <a:r>
              <a:rPr lang="es-PE" sz="1600" dirty="0">
                <a:effectLst/>
                <a:ea typeface="Calibri"/>
                <a:cs typeface="Times New Roman"/>
              </a:rPr>
              <a:t>Implica que existe la intencionalidad de presentar información distinta a la real.</a:t>
            </a:r>
          </a:p>
        </p:txBody>
      </p:sp>
      <p:sp>
        <p:nvSpPr>
          <p:cNvPr id="29" name="32 Rectángulo redondeado"/>
          <p:cNvSpPr/>
          <p:nvPr/>
        </p:nvSpPr>
        <p:spPr>
          <a:xfrm>
            <a:off x="1400765" y="5813077"/>
            <a:ext cx="2724150" cy="56825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tabLst>
                <a:tab pos="90170" algn="l"/>
              </a:tabLst>
            </a:pPr>
            <a:r>
              <a:rPr lang="es-PE" sz="1600" b="1" dirty="0">
                <a:effectLst/>
                <a:ea typeface="Calibri"/>
                <a:cs typeface="Times New Roman"/>
              </a:rPr>
              <a:t>SE PIERDE EL </a:t>
            </a:r>
            <a:r>
              <a:rPr lang="es-PE" sz="1600" b="1" dirty="0" smtClean="0">
                <a:effectLst/>
                <a:ea typeface="Calibri"/>
                <a:cs typeface="Times New Roman"/>
              </a:rPr>
              <a:t>CRÉDITO </a:t>
            </a:r>
            <a:r>
              <a:rPr lang="es-PE" sz="1600" b="1" dirty="0">
                <a:effectLst/>
                <a:ea typeface="Calibri"/>
                <a:cs typeface="Times New Roman"/>
              </a:rPr>
              <a:t>FISCAL</a:t>
            </a:r>
            <a:endParaRPr lang="es-PE" sz="1600" dirty="0">
              <a:effectLst/>
              <a:ea typeface="Calibri"/>
              <a:cs typeface="Times New Roman"/>
            </a:endParaRPr>
          </a:p>
        </p:txBody>
      </p:sp>
      <p:sp>
        <p:nvSpPr>
          <p:cNvPr id="7" name="6 Rectángulo"/>
          <p:cNvSpPr/>
          <p:nvPr/>
        </p:nvSpPr>
        <p:spPr>
          <a:xfrm>
            <a:off x="1186535" y="1459835"/>
            <a:ext cx="3295547" cy="646331"/>
          </a:xfrm>
          <a:prstGeom prst="rect">
            <a:avLst/>
          </a:prstGeom>
          <a:solidFill>
            <a:srgbClr val="CC9900"/>
          </a:solidFill>
          <a:ln w="28575">
            <a:solidFill>
              <a:schemeClr val="tx1"/>
            </a:solidFill>
          </a:ln>
        </p:spPr>
        <p:txBody>
          <a:bodyPr wrap="square">
            <a:spAutoFit/>
          </a:bodyPr>
          <a:lstStyle/>
          <a:p>
            <a:pPr algn="ctr"/>
            <a:r>
              <a:rPr lang="es-PE" b="1" dirty="0">
                <a:solidFill>
                  <a:schemeClr val="bg1"/>
                </a:solidFill>
              </a:rPr>
              <a:t>CONSIGNACIÓN DE DATOS FALSOS</a:t>
            </a:r>
            <a:endParaRPr lang="es-PE" dirty="0">
              <a:solidFill>
                <a:schemeClr val="bg1"/>
              </a:solidFill>
            </a:endParaRPr>
          </a:p>
        </p:txBody>
      </p:sp>
      <p:sp>
        <p:nvSpPr>
          <p:cNvPr id="24" name="Text Box 4"/>
          <p:cNvSpPr txBox="1">
            <a:spLocks noChangeArrowheads="1"/>
          </p:cNvSpPr>
          <p:nvPr/>
        </p:nvSpPr>
        <p:spPr bwMode="auto">
          <a:xfrm>
            <a:off x="1043608" y="328136"/>
            <a:ext cx="7391400" cy="1061829"/>
          </a:xfrm>
          <a:prstGeom prst="rect">
            <a:avLst/>
          </a:prstGeom>
          <a:noFill/>
          <a:ln w="9525">
            <a:noFill/>
            <a:miter lim="800000"/>
            <a:headEnd/>
            <a:tailEnd/>
          </a:ln>
        </p:spPr>
        <p:txBody>
          <a:bodyPr>
            <a:spAutoFit/>
          </a:bodyPr>
          <a:lstStyle/>
          <a:p>
            <a:pPr algn="ctr">
              <a:spcBef>
                <a:spcPct val="50000"/>
              </a:spcBef>
              <a:defRPr/>
            </a:pPr>
            <a:r>
              <a:rPr lang="es-ES" sz="3600" b="1" dirty="0">
                <a:solidFill>
                  <a:srgbClr val="CC9900"/>
                </a:solidFill>
                <a:latin typeface="+mn-lt"/>
              </a:rPr>
              <a:t>INFORMACIÓN MÍNIMA EN CP</a:t>
            </a:r>
          </a:p>
          <a:p>
            <a:pPr algn="ctr">
              <a:spcBef>
                <a:spcPct val="50000"/>
              </a:spcBef>
              <a:defRPr/>
            </a:pPr>
            <a:r>
              <a:rPr lang="es-ES" b="1" dirty="0">
                <a:solidFill>
                  <a:srgbClr val="CC9900"/>
                </a:solidFill>
                <a:latin typeface="+mn-lt"/>
              </a:rPr>
              <a:t> Artículo 1° y 3º Ley 29215, </a:t>
            </a:r>
            <a:r>
              <a:rPr lang="es-ES" b="1" dirty="0" smtClean="0">
                <a:solidFill>
                  <a:srgbClr val="CC9900"/>
                </a:solidFill>
                <a:latin typeface="+mn-lt"/>
              </a:rPr>
              <a:t>sub-numeral </a:t>
            </a:r>
            <a:r>
              <a:rPr lang="es-ES" b="1" dirty="0">
                <a:solidFill>
                  <a:srgbClr val="CC9900"/>
                </a:solidFill>
                <a:latin typeface="+mn-lt"/>
              </a:rPr>
              <a:t>2.6. numeral 2 art. 6° RLIGV</a:t>
            </a:r>
            <a:endParaRPr lang="es-ES" sz="2400" b="1" dirty="0">
              <a:solidFill>
                <a:srgbClr val="CC9900"/>
              </a:solidFill>
              <a:latin typeface="+mn-lt"/>
            </a:endParaRPr>
          </a:p>
        </p:txBody>
      </p:sp>
    </p:spTree>
    <p:extLst>
      <p:ext uri="{BB962C8B-B14F-4D97-AF65-F5344CB8AC3E}">
        <p14:creationId xmlns:p14="http://schemas.microsoft.com/office/powerpoint/2010/main" val="2655932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23528" y="692696"/>
            <a:ext cx="8424862" cy="461665"/>
          </a:xfrm>
          <a:prstGeom prst="rect">
            <a:avLst/>
          </a:prstGeom>
          <a:noFill/>
          <a:ln w="9525">
            <a:noFill/>
            <a:miter lim="800000"/>
            <a:headEnd/>
            <a:tailEnd/>
          </a:ln>
        </p:spPr>
        <p:txBody>
          <a:bodyPr>
            <a:spAutoFit/>
          </a:bodyPr>
          <a:lstStyle/>
          <a:p>
            <a:pPr algn="ctr">
              <a:spcBef>
                <a:spcPct val="50000"/>
              </a:spcBef>
            </a:pPr>
            <a:r>
              <a:rPr lang="es-PE" sz="2400" b="1" dirty="0" smtClean="0">
                <a:solidFill>
                  <a:srgbClr val="CC9900"/>
                </a:solidFill>
              </a:rPr>
              <a:t>EJEMPLO</a:t>
            </a:r>
            <a:endParaRPr lang="es-ES" sz="3600" b="1" dirty="0">
              <a:solidFill>
                <a:srgbClr val="CC9900"/>
              </a:solidFill>
            </a:endParaRPr>
          </a:p>
        </p:txBody>
      </p:sp>
      <p:sp>
        <p:nvSpPr>
          <p:cNvPr id="4" name="Text Box 4"/>
          <p:cNvSpPr txBox="1">
            <a:spLocks noChangeArrowheads="1"/>
          </p:cNvSpPr>
          <p:nvPr/>
        </p:nvSpPr>
        <p:spPr bwMode="auto">
          <a:xfrm>
            <a:off x="323528" y="1628800"/>
            <a:ext cx="8353425" cy="3416320"/>
          </a:xfrm>
          <a:prstGeom prst="rect">
            <a:avLst/>
          </a:prstGeom>
          <a:noFill/>
          <a:ln w="9525">
            <a:noFill/>
            <a:miter lim="800000"/>
            <a:headEnd/>
            <a:tailEnd/>
          </a:ln>
        </p:spPr>
        <p:txBody>
          <a:bodyPr>
            <a:spAutoFit/>
          </a:bodyPr>
          <a:lstStyle/>
          <a:p>
            <a:pPr algn="just">
              <a:defRPr/>
            </a:pPr>
            <a:r>
              <a:rPr lang="es-PE" sz="2400" dirty="0" smtClean="0"/>
              <a:t>Compra </a:t>
            </a:r>
            <a:r>
              <a:rPr lang="es-PE" sz="2400" dirty="0"/>
              <a:t>de mercaderías por un valor de S/. 12,000 más IGV, sustentada con factura y cancelada con cheque No Negociable a nombre del proveedor. </a:t>
            </a:r>
          </a:p>
          <a:p>
            <a:pPr algn="just">
              <a:defRPr/>
            </a:pPr>
            <a:r>
              <a:rPr lang="es-PE" sz="2400" dirty="0"/>
              <a:t>Posteriormente en una fiscalización se verificó que la descripción de los bienes era errónea, no pudiendo acreditarse en forma objetiva y fehaciente, por lo cual se consideró como dato falso.</a:t>
            </a:r>
          </a:p>
          <a:p>
            <a:pPr algn="just">
              <a:defRPr/>
            </a:pPr>
            <a:endParaRPr lang="es-ES_tradnl" sz="2400" dirty="0">
              <a:solidFill>
                <a:srgbClr val="CC9900"/>
              </a:solidFill>
            </a:endParaRPr>
          </a:p>
          <a:p>
            <a:pPr algn="ctr">
              <a:defRPr/>
            </a:pPr>
            <a:r>
              <a:rPr lang="es-ES_tradnl" sz="2400" i="1" dirty="0">
                <a:solidFill>
                  <a:srgbClr val="CC9900"/>
                </a:solidFill>
              </a:rPr>
              <a:t>¿Cómo se califica el Comprobante de Pago?</a:t>
            </a:r>
          </a:p>
          <a:p>
            <a:pPr algn="ctr">
              <a:defRPr/>
            </a:pPr>
            <a:r>
              <a:rPr lang="es-ES_tradnl" sz="2400" i="1" dirty="0">
                <a:solidFill>
                  <a:srgbClr val="CC9900"/>
                </a:solidFill>
              </a:rPr>
              <a:t>¿Otorga derecho al crédito fiscal del IGV</a:t>
            </a:r>
            <a:r>
              <a:rPr lang="es-ES_tradnl" sz="2400" i="1" dirty="0" smtClean="0">
                <a:solidFill>
                  <a:srgbClr val="CC9900"/>
                </a:solidFill>
              </a:rPr>
              <a:t>?</a:t>
            </a:r>
            <a:endParaRPr lang="es-ES_tradnl" sz="2400" i="1" dirty="0">
              <a:solidFill>
                <a:srgbClr val="CC9900"/>
              </a:solidFill>
            </a:endParaRPr>
          </a:p>
        </p:txBody>
      </p:sp>
    </p:spTree>
    <p:extLst>
      <p:ext uri="{BB962C8B-B14F-4D97-AF65-F5344CB8AC3E}">
        <p14:creationId xmlns:p14="http://schemas.microsoft.com/office/powerpoint/2010/main" val="1202422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47875" algn="l"/>
              </a:tabLst>
            </a:pPr>
            <a:r>
              <a:rPr kumimoji="0" lang="es-PE" sz="800" b="0" i="0" u="none" strike="noStrike" cap="none" normalizeH="0" baseline="0" smtClean="0">
                <a:ln>
                  <a:noFill/>
                </a:ln>
                <a:solidFill>
                  <a:schemeClr val="tx1"/>
                </a:solidFill>
                <a:effectLst/>
                <a:latin typeface="Arial" pitchFamily="34" charset="0"/>
                <a:cs typeface="Arial" pitchFamily="34" charset="0"/>
              </a:rPr>
              <a:t/>
            </a:r>
            <a:br>
              <a:rPr kumimoji="0" lang="es-PE" sz="800" b="0" i="0" u="none" strike="noStrike" cap="none" normalizeH="0" baseline="0" smtClean="0">
                <a:ln>
                  <a:noFill/>
                </a:ln>
                <a:solidFill>
                  <a:schemeClr val="tx1"/>
                </a:solidFill>
                <a:effectLst/>
                <a:latin typeface="Arial" pitchFamily="34" charset="0"/>
                <a:cs typeface="Arial" pitchFamily="34" charset="0"/>
              </a:rPr>
            </a:br>
            <a:endParaRPr kumimoji="0" lang="es-PE"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47875" algn="l"/>
              </a:tabLst>
            </a:pPr>
            <a:r>
              <a:rPr kumimoji="0" lang="es-PE"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PE"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47875" algn="l"/>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44 Flecha abajo"/>
          <p:cNvSpPr/>
          <p:nvPr/>
        </p:nvSpPr>
        <p:spPr>
          <a:xfrm>
            <a:off x="4214165" y="3557983"/>
            <a:ext cx="428625" cy="276225"/>
          </a:xfrm>
          <a:prstGeom prst="downArrow">
            <a:avLst/>
          </a:prstGeom>
          <a:solidFill>
            <a:srgbClr val="CC99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cxnSp>
        <p:nvCxnSpPr>
          <p:cNvPr id="18" name="45 Conector recto"/>
          <p:cNvCxnSpPr>
            <a:stCxn id="37" idx="2"/>
          </p:cNvCxnSpPr>
          <p:nvPr/>
        </p:nvCxnSpPr>
        <p:spPr>
          <a:xfrm>
            <a:off x="4276725" y="1606191"/>
            <a:ext cx="0" cy="322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46 Conector recto"/>
          <p:cNvCxnSpPr/>
          <p:nvPr/>
        </p:nvCxnSpPr>
        <p:spPr>
          <a:xfrm flipH="1">
            <a:off x="2771800" y="1850768"/>
            <a:ext cx="3085440" cy="26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47 Conector recto"/>
          <p:cNvCxnSpPr/>
          <p:nvPr/>
        </p:nvCxnSpPr>
        <p:spPr>
          <a:xfrm>
            <a:off x="2794991" y="1928719"/>
            <a:ext cx="43459" cy="15433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48 Conector recto"/>
          <p:cNvCxnSpPr/>
          <p:nvPr/>
        </p:nvCxnSpPr>
        <p:spPr>
          <a:xfrm>
            <a:off x="5795366" y="1850767"/>
            <a:ext cx="48401" cy="1621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49 Rectángulo redondeado"/>
          <p:cNvSpPr/>
          <p:nvPr/>
        </p:nvSpPr>
        <p:spPr>
          <a:xfrm>
            <a:off x="1547664" y="2171884"/>
            <a:ext cx="2448273" cy="81915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2075">
              <a:lnSpc>
                <a:spcPct val="115000"/>
              </a:lnSpc>
              <a:spcAft>
                <a:spcPts val="0"/>
              </a:spcAft>
              <a:tabLst>
                <a:tab pos="90170" algn="l"/>
              </a:tabLst>
            </a:pPr>
            <a:r>
              <a:rPr lang="es-PE" sz="1400" dirty="0">
                <a:effectLst/>
                <a:ea typeface="Calibri"/>
                <a:cs typeface="Times New Roman"/>
              </a:rPr>
              <a:t>Comprobantes de pago y documentos vinculados no </a:t>
            </a:r>
            <a:r>
              <a:rPr lang="es-PE" sz="1400" dirty="0" smtClean="0">
                <a:effectLst/>
                <a:ea typeface="Calibri"/>
                <a:cs typeface="Times New Roman"/>
              </a:rPr>
              <a:t>fidedignos.</a:t>
            </a:r>
            <a:endParaRPr lang="es-PE" sz="1400" dirty="0">
              <a:effectLst/>
              <a:ea typeface="Calibri"/>
              <a:cs typeface="Times New Roman"/>
            </a:endParaRPr>
          </a:p>
        </p:txBody>
      </p:sp>
      <p:sp>
        <p:nvSpPr>
          <p:cNvPr id="27" name="50 Rectángulo redondeado"/>
          <p:cNvSpPr/>
          <p:nvPr/>
        </p:nvSpPr>
        <p:spPr>
          <a:xfrm>
            <a:off x="4790636" y="2057901"/>
            <a:ext cx="2632669" cy="104711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350">
              <a:lnSpc>
                <a:spcPct val="115000"/>
              </a:lnSpc>
              <a:spcAft>
                <a:spcPts val="0"/>
              </a:spcAft>
              <a:tabLst>
                <a:tab pos="90170" algn="l"/>
              </a:tabLst>
            </a:pPr>
            <a:r>
              <a:rPr lang="es-PE" sz="1400" dirty="0">
                <a:effectLst/>
                <a:ea typeface="Calibri"/>
                <a:cs typeface="Times New Roman"/>
              </a:rPr>
              <a:t>Comprobantes de pago y documentos vinculados que incumplan con los requisitos legales y reglamentarios</a:t>
            </a:r>
          </a:p>
        </p:txBody>
      </p:sp>
      <p:cxnSp>
        <p:nvCxnSpPr>
          <p:cNvPr id="28" name="51 Conector recto"/>
          <p:cNvCxnSpPr/>
          <p:nvPr/>
        </p:nvCxnSpPr>
        <p:spPr>
          <a:xfrm flipH="1">
            <a:off x="2838451" y="3434944"/>
            <a:ext cx="30187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52 Rectángulo redondeado"/>
          <p:cNvSpPr/>
          <p:nvPr/>
        </p:nvSpPr>
        <p:spPr>
          <a:xfrm>
            <a:off x="2579365" y="3834208"/>
            <a:ext cx="3792835" cy="4953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tabLst>
                <a:tab pos="90170" algn="l"/>
              </a:tabLst>
            </a:pPr>
            <a:r>
              <a:rPr lang="es-PE" sz="1400" dirty="0">
                <a:effectLst/>
                <a:ea typeface="Calibri"/>
                <a:cs typeface="Times New Roman"/>
              </a:rPr>
              <a:t>Siempre que consignen </a:t>
            </a:r>
            <a:r>
              <a:rPr lang="es-PE" sz="1400" b="1" dirty="0">
                <a:effectLst/>
                <a:ea typeface="Calibri"/>
                <a:cs typeface="Times New Roman"/>
              </a:rPr>
              <a:t>INFORMACIÓN MÍNIMA</a:t>
            </a:r>
            <a:r>
              <a:rPr lang="es-PE" sz="1400" dirty="0">
                <a:effectLst/>
                <a:ea typeface="Calibri"/>
                <a:cs typeface="Times New Roman"/>
              </a:rPr>
              <a:t> requerida por artículo 1° Ley N° 29215</a:t>
            </a:r>
          </a:p>
        </p:txBody>
      </p:sp>
      <p:sp>
        <p:nvSpPr>
          <p:cNvPr id="30" name="53 Flecha abajo"/>
          <p:cNvSpPr/>
          <p:nvPr/>
        </p:nvSpPr>
        <p:spPr>
          <a:xfrm>
            <a:off x="4219575" y="4357421"/>
            <a:ext cx="428625" cy="276225"/>
          </a:xfrm>
          <a:prstGeom prst="downArrow">
            <a:avLst/>
          </a:prstGeom>
          <a:solidFill>
            <a:srgbClr val="CC99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36" name="54 Rectángulo redondeado"/>
          <p:cNvSpPr/>
          <p:nvPr/>
        </p:nvSpPr>
        <p:spPr>
          <a:xfrm>
            <a:off x="1714913" y="4632390"/>
            <a:ext cx="5685234" cy="146685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algn="ctr">
              <a:lnSpc>
                <a:spcPct val="115000"/>
              </a:lnSpc>
              <a:spcAft>
                <a:spcPts val="0"/>
              </a:spcAft>
              <a:tabLst>
                <a:tab pos="90170" algn="l"/>
              </a:tabLst>
            </a:pPr>
            <a:r>
              <a:rPr lang="es-PE" sz="1200" dirty="0">
                <a:effectLst/>
                <a:ea typeface="Calibri"/>
                <a:cs typeface="Times New Roman"/>
              </a:rPr>
              <a:t>Además deben cumplir las condiciones siguientes:</a:t>
            </a:r>
          </a:p>
          <a:p>
            <a:pPr marL="180340" indent="-180340" algn="just">
              <a:lnSpc>
                <a:spcPct val="115000"/>
              </a:lnSpc>
              <a:spcAft>
                <a:spcPts val="0"/>
              </a:spcAft>
              <a:tabLst>
                <a:tab pos="90170" algn="l"/>
              </a:tabLst>
            </a:pPr>
            <a:r>
              <a:rPr lang="es-PE" sz="1200" dirty="0">
                <a:effectLst/>
                <a:ea typeface="Calibri"/>
                <a:cs typeface="Times New Roman"/>
              </a:rPr>
              <a:t>a) Se </a:t>
            </a:r>
            <a:r>
              <a:rPr lang="es-PE" sz="1200" dirty="0" smtClean="0">
                <a:ea typeface="Calibri"/>
                <a:cs typeface="Times New Roman"/>
              </a:rPr>
              <a:t>realice</a:t>
            </a:r>
            <a:r>
              <a:rPr lang="es-PE" sz="1200" dirty="0" smtClean="0">
                <a:effectLst/>
                <a:ea typeface="Calibri"/>
                <a:cs typeface="Times New Roman"/>
              </a:rPr>
              <a:t> </a:t>
            </a:r>
            <a:r>
              <a:rPr lang="es-PE" sz="1200" dirty="0">
                <a:effectLst/>
                <a:ea typeface="Calibri"/>
                <a:cs typeface="Times New Roman"/>
              </a:rPr>
              <a:t>el pago total de la operación, incluyendo el pago del impuesto y de la percepción, de ser el caso.</a:t>
            </a:r>
          </a:p>
          <a:p>
            <a:pPr marL="180340" indent="-180340" algn="just">
              <a:lnSpc>
                <a:spcPct val="115000"/>
              </a:lnSpc>
              <a:spcAft>
                <a:spcPts val="0"/>
              </a:spcAft>
              <a:tabLst>
                <a:tab pos="90170" algn="l"/>
              </a:tabLst>
            </a:pPr>
            <a:r>
              <a:rPr lang="es-PE" sz="1200" dirty="0" smtClean="0">
                <a:effectLst/>
                <a:ea typeface="Calibri"/>
                <a:cs typeface="Times New Roman"/>
              </a:rPr>
              <a:t>b) Se empleen los medios de pago que señale el reglamento a efectos de cancelar la operación.</a:t>
            </a:r>
          </a:p>
          <a:p>
            <a:pPr marL="180340" indent="-180340" algn="just">
              <a:lnSpc>
                <a:spcPct val="115000"/>
              </a:lnSpc>
              <a:spcAft>
                <a:spcPts val="0"/>
              </a:spcAft>
              <a:tabLst>
                <a:tab pos="90170" algn="l"/>
              </a:tabLst>
            </a:pPr>
            <a:r>
              <a:rPr lang="es-PE" sz="1200" dirty="0" smtClean="0">
                <a:effectLst/>
                <a:ea typeface="Calibri"/>
                <a:cs typeface="Times New Roman"/>
              </a:rPr>
              <a:t>c</a:t>
            </a:r>
            <a:r>
              <a:rPr lang="es-PE" sz="1200" dirty="0">
                <a:effectLst/>
                <a:ea typeface="Calibri"/>
                <a:cs typeface="Times New Roman"/>
              </a:rPr>
              <a:t>) Se </a:t>
            </a:r>
            <a:r>
              <a:rPr lang="es-PE" sz="1200" dirty="0" smtClean="0">
                <a:effectLst/>
                <a:ea typeface="Calibri"/>
                <a:cs typeface="Times New Roman"/>
              </a:rPr>
              <a:t>observen los </a:t>
            </a:r>
            <a:r>
              <a:rPr lang="es-PE" sz="1200" dirty="0">
                <a:effectLst/>
                <a:ea typeface="Calibri"/>
                <a:cs typeface="Times New Roman"/>
              </a:rPr>
              <a:t>requisitos respecto a los medios de pago,  </a:t>
            </a:r>
            <a:r>
              <a:rPr lang="es-PE" sz="1200" dirty="0" smtClean="0">
                <a:effectLst/>
                <a:ea typeface="Calibri"/>
                <a:cs typeface="Times New Roman"/>
              </a:rPr>
              <a:t>previstos </a:t>
            </a:r>
            <a:r>
              <a:rPr lang="es-PE" sz="1200" dirty="0">
                <a:effectLst/>
                <a:ea typeface="Calibri"/>
                <a:cs typeface="Times New Roman"/>
              </a:rPr>
              <a:t>en el Reglamento </a:t>
            </a:r>
            <a:r>
              <a:rPr lang="es-PE" sz="1200" dirty="0" smtClean="0">
                <a:effectLst/>
                <a:ea typeface="Calibri"/>
                <a:cs typeface="Times New Roman"/>
              </a:rPr>
              <a:t>del TUO </a:t>
            </a:r>
            <a:r>
              <a:rPr lang="es-PE" sz="1200" dirty="0">
                <a:effectLst/>
                <a:ea typeface="Calibri"/>
                <a:cs typeface="Times New Roman"/>
              </a:rPr>
              <a:t>LIGV</a:t>
            </a:r>
          </a:p>
        </p:txBody>
      </p:sp>
      <p:sp>
        <p:nvSpPr>
          <p:cNvPr id="7"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180975"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37" name="43 Rectángulo redondeado"/>
          <p:cNvSpPr/>
          <p:nvPr/>
        </p:nvSpPr>
        <p:spPr>
          <a:xfrm>
            <a:off x="2776537" y="931743"/>
            <a:ext cx="3000375" cy="674448"/>
          </a:xfrm>
          <a:prstGeom prst="roundRect">
            <a:avLst/>
          </a:prstGeom>
          <a:solidFill>
            <a:srgbClr val="CC9900"/>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PE" b="1" dirty="0" smtClean="0">
                <a:solidFill>
                  <a:schemeClr val="bg1"/>
                </a:solidFill>
                <a:effectLst/>
                <a:ea typeface="Calibri"/>
                <a:cs typeface="Times New Roman"/>
              </a:rPr>
              <a:t>SUPUESTOS</a:t>
            </a:r>
            <a:endParaRPr lang="es-PE" dirty="0">
              <a:solidFill>
                <a:schemeClr val="bg1"/>
              </a:solidFill>
              <a:effectLst/>
              <a:ea typeface="Calibri"/>
              <a:cs typeface="Times New Roman"/>
            </a:endParaRPr>
          </a:p>
        </p:txBody>
      </p:sp>
      <p:sp>
        <p:nvSpPr>
          <p:cNvPr id="10" name="Rectangle 21"/>
          <p:cNvSpPr>
            <a:spLocks noChangeArrowheads="1"/>
          </p:cNvSpPr>
          <p:nvPr/>
        </p:nvSpPr>
        <p:spPr bwMode="auto">
          <a:xfrm>
            <a:off x="333375"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30 CuadroTexto"/>
          <p:cNvSpPr txBox="1"/>
          <p:nvPr/>
        </p:nvSpPr>
        <p:spPr>
          <a:xfrm>
            <a:off x="899592" y="404664"/>
            <a:ext cx="7488832" cy="523220"/>
          </a:xfrm>
          <a:prstGeom prst="rect">
            <a:avLst/>
          </a:prstGeom>
          <a:noFill/>
        </p:spPr>
        <p:txBody>
          <a:bodyPr wrap="square" rtlCol="0">
            <a:spAutoFit/>
          </a:bodyPr>
          <a:lstStyle/>
          <a:p>
            <a:pPr algn="ctr"/>
            <a:r>
              <a:rPr lang="es-PE" sz="2800" b="1" dirty="0" smtClean="0">
                <a:solidFill>
                  <a:srgbClr val="CC9900"/>
                </a:solidFill>
              </a:rPr>
              <a:t>CONVALIDACIÓN DEL CRÉDITO FISCAL DEL IGV</a:t>
            </a:r>
            <a:endParaRPr lang="es-PE" sz="2800" b="1" dirty="0">
              <a:solidFill>
                <a:srgbClr val="CC9900"/>
              </a:solidFill>
            </a:endParaRPr>
          </a:p>
        </p:txBody>
      </p:sp>
    </p:spTree>
    <p:extLst>
      <p:ext uri="{BB962C8B-B14F-4D97-AF65-F5344CB8AC3E}">
        <p14:creationId xmlns:p14="http://schemas.microsoft.com/office/powerpoint/2010/main" val="2132540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194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1331640" y="718859"/>
            <a:ext cx="68407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29 Flecha abajo"/>
          <p:cNvSpPr/>
          <p:nvPr/>
        </p:nvSpPr>
        <p:spPr>
          <a:xfrm>
            <a:off x="3095625" y="7651115"/>
            <a:ext cx="371475" cy="333375"/>
          </a:xfrm>
          <a:prstGeom prst="down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0" name="30 Rectángulo redondeado"/>
          <p:cNvSpPr/>
          <p:nvPr/>
        </p:nvSpPr>
        <p:spPr>
          <a:xfrm>
            <a:off x="2095500" y="8032750"/>
            <a:ext cx="2724150" cy="4953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algn="just">
              <a:lnSpc>
                <a:spcPct val="115000"/>
              </a:lnSpc>
              <a:spcAft>
                <a:spcPts val="0"/>
              </a:spcAft>
              <a:tabLst>
                <a:tab pos="90170" algn="l"/>
              </a:tabLst>
            </a:pPr>
            <a:r>
              <a:rPr lang="es-PE" sz="1100">
                <a:effectLst/>
                <a:ea typeface="Calibri"/>
                <a:cs typeface="Times New Roman"/>
              </a:rPr>
              <a:t>Implica que existe la intencionalidad de presentar información distinta a la real.</a:t>
            </a:r>
          </a:p>
        </p:txBody>
      </p:sp>
      <p:sp>
        <p:nvSpPr>
          <p:cNvPr id="21" name="31 Flecha abajo"/>
          <p:cNvSpPr/>
          <p:nvPr/>
        </p:nvSpPr>
        <p:spPr>
          <a:xfrm>
            <a:off x="3162300" y="8527415"/>
            <a:ext cx="371475" cy="333375"/>
          </a:xfrm>
          <a:prstGeom prst="down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2" name="32 Rectángulo redondeado"/>
          <p:cNvSpPr/>
          <p:nvPr/>
        </p:nvSpPr>
        <p:spPr>
          <a:xfrm>
            <a:off x="2047875" y="8905875"/>
            <a:ext cx="2724150" cy="44767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tabLst>
                <a:tab pos="90170" algn="l"/>
              </a:tabLst>
            </a:pPr>
            <a:r>
              <a:rPr lang="es-PE" sz="1100" b="1">
                <a:effectLst/>
                <a:ea typeface="Calibri"/>
                <a:cs typeface="Times New Roman"/>
              </a:rPr>
              <a:t>SE PIERDE EL USO DEL IGV COMO CRÉDITO FISCAL</a:t>
            </a:r>
            <a:endParaRPr lang="es-PE" sz="1100">
              <a:effectLst/>
              <a:ea typeface="Calibri"/>
              <a:cs typeface="Times New Roman"/>
            </a:endParaRPr>
          </a:p>
        </p:txBody>
      </p:sp>
      <p:sp>
        <p:nvSpPr>
          <p:cNvPr id="4"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180975"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10" name="Rectangle 21"/>
          <p:cNvSpPr>
            <a:spLocks noChangeArrowheads="1"/>
          </p:cNvSpPr>
          <p:nvPr/>
        </p:nvSpPr>
        <p:spPr bwMode="auto">
          <a:xfrm>
            <a:off x="333375"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179512" y="1484784"/>
            <a:ext cx="8740081" cy="307777"/>
          </a:xfrm>
          <a:prstGeom prst="rect">
            <a:avLst/>
          </a:prstGeom>
        </p:spPr>
        <p:txBody>
          <a:bodyPr wrap="square">
            <a:spAutoFit/>
          </a:bodyPr>
          <a:lstStyle/>
          <a:p>
            <a:pPr fontAlgn="base"/>
            <a:r>
              <a:rPr lang="es-PE" sz="1400" dirty="0"/>
              <a:t>En virtud al sub-numeral 2.2 artículo 6° Reglamento TUO LIGV, se efectúa la conceptualización siguiente:</a:t>
            </a:r>
          </a:p>
        </p:txBody>
      </p:sp>
      <p:graphicFrame>
        <p:nvGraphicFramePr>
          <p:cNvPr id="13" name="12 Tabla"/>
          <p:cNvGraphicFramePr>
            <a:graphicFrameLocks noGrp="1"/>
          </p:cNvGraphicFramePr>
          <p:nvPr>
            <p:extLst>
              <p:ext uri="{D42A27DB-BD31-4B8C-83A1-F6EECF244321}">
                <p14:modId xmlns:p14="http://schemas.microsoft.com/office/powerpoint/2010/main" val="33900723"/>
              </p:ext>
            </p:extLst>
          </p:nvPr>
        </p:nvGraphicFramePr>
        <p:xfrm>
          <a:off x="225510" y="1888484"/>
          <a:ext cx="8692979" cy="4077306"/>
        </p:xfrm>
        <a:graphic>
          <a:graphicData uri="http://schemas.openxmlformats.org/drawingml/2006/table">
            <a:tbl>
              <a:tblPr firstRow="1" firstCol="1" bandRow="1">
                <a:tableStyleId>{5940675A-B579-460E-94D1-54222C63F5DA}</a:tableStyleId>
              </a:tblPr>
              <a:tblGrid>
                <a:gridCol w="4264039"/>
                <a:gridCol w="4428940"/>
              </a:tblGrid>
              <a:tr h="796390">
                <a:tc>
                  <a:txBody>
                    <a:bodyPr/>
                    <a:lstStyle/>
                    <a:p>
                      <a:pPr algn="ctr" fontAlgn="base">
                        <a:lnSpc>
                          <a:spcPct val="115000"/>
                        </a:lnSpc>
                        <a:spcAft>
                          <a:spcPts val="0"/>
                        </a:spcAft>
                      </a:pPr>
                      <a:endParaRPr lang="es-PE" sz="1600" dirty="0" smtClean="0">
                        <a:solidFill>
                          <a:schemeClr val="bg1"/>
                        </a:solidFill>
                        <a:effectLst/>
                      </a:endParaRPr>
                    </a:p>
                    <a:p>
                      <a:pPr algn="ctr" fontAlgn="base">
                        <a:lnSpc>
                          <a:spcPct val="115000"/>
                        </a:lnSpc>
                        <a:spcAft>
                          <a:spcPts val="0"/>
                        </a:spcAft>
                      </a:pPr>
                      <a:r>
                        <a:rPr lang="es-PE" sz="1600" b="1" dirty="0" smtClean="0">
                          <a:solidFill>
                            <a:schemeClr val="bg1"/>
                          </a:solidFill>
                          <a:effectLst/>
                        </a:rPr>
                        <a:t>Comprobante </a:t>
                      </a:r>
                      <a:r>
                        <a:rPr lang="es-PE" sz="1600" b="1" dirty="0">
                          <a:solidFill>
                            <a:schemeClr val="bg1"/>
                          </a:solidFill>
                          <a:effectLst/>
                        </a:rPr>
                        <a:t>de pago no fidedigno</a:t>
                      </a:r>
                      <a:endParaRPr lang="es-PE" sz="1600" b="1" dirty="0">
                        <a:solidFill>
                          <a:schemeClr val="bg1"/>
                        </a:solidFill>
                        <a:effectLst/>
                        <a:latin typeface="Calibri"/>
                        <a:ea typeface="Calibri"/>
                        <a:cs typeface="Times New Roman"/>
                      </a:endParaRPr>
                    </a:p>
                  </a:txBody>
                  <a:tcPr marL="68580" marR="68580" marT="0" marB="0">
                    <a:solidFill>
                      <a:srgbClr val="CC9900"/>
                    </a:solidFill>
                  </a:tcPr>
                </a:tc>
                <a:tc>
                  <a:txBody>
                    <a:bodyPr/>
                    <a:lstStyle/>
                    <a:p>
                      <a:pPr algn="just" fontAlgn="base">
                        <a:lnSpc>
                          <a:spcPct val="115000"/>
                        </a:lnSpc>
                        <a:spcAft>
                          <a:spcPts val="0"/>
                        </a:spcAft>
                      </a:pPr>
                      <a:r>
                        <a:rPr lang="es-PE" sz="1600" b="1" dirty="0">
                          <a:solidFill>
                            <a:schemeClr val="bg1"/>
                          </a:solidFill>
                          <a:effectLst/>
                        </a:rPr>
                        <a:t>Comprobante de pago que incumpla los requisitos legales y reglamentarios en materia de comprobantes de pago</a:t>
                      </a:r>
                      <a:endParaRPr lang="es-PE" sz="1600" b="1" dirty="0">
                        <a:solidFill>
                          <a:schemeClr val="bg1"/>
                        </a:solidFill>
                        <a:effectLst/>
                        <a:latin typeface="Calibri"/>
                        <a:ea typeface="Calibri"/>
                        <a:cs typeface="Times New Roman"/>
                      </a:endParaRPr>
                    </a:p>
                  </a:txBody>
                  <a:tcPr marL="68580" marR="68580" marT="0" marB="0">
                    <a:solidFill>
                      <a:srgbClr val="CC9900"/>
                    </a:solidFill>
                  </a:tcPr>
                </a:tc>
              </a:tr>
              <a:tr h="3236058">
                <a:tc>
                  <a:txBody>
                    <a:bodyPr/>
                    <a:lstStyle/>
                    <a:p>
                      <a:pPr algn="just" fontAlgn="base">
                        <a:lnSpc>
                          <a:spcPct val="115000"/>
                        </a:lnSpc>
                        <a:spcBef>
                          <a:spcPts val="600"/>
                        </a:spcBef>
                        <a:spcAft>
                          <a:spcPts val="600"/>
                        </a:spcAft>
                      </a:pPr>
                      <a:r>
                        <a:rPr lang="es-PE" sz="1400" i="1" dirty="0">
                          <a:effectLst/>
                        </a:rPr>
                        <a:t>Es aquel documento que contiene irregularidades formales en su emisión y/o registro. Se consideran como tales: comprobantes emitidos con enmendaduras, correcciones o interlineaciones; comprobantes que no guardan relación con lo anotado en el Registro de Compras; comprobantes que contienen información distinta entre el original y las copias; comprobantes emitidos manualmente en los cuales no se hubiera consignado con tinta en el original la información no necesariamente impresa.</a:t>
                      </a:r>
                    </a:p>
                    <a:p>
                      <a:pPr algn="just" fontAlgn="base">
                        <a:lnSpc>
                          <a:spcPct val="115000"/>
                        </a:lnSpc>
                        <a:spcBef>
                          <a:spcPts val="600"/>
                        </a:spcBef>
                        <a:spcAft>
                          <a:spcPts val="600"/>
                        </a:spcAft>
                      </a:pPr>
                      <a:r>
                        <a:rPr lang="es-PE" sz="1400" dirty="0">
                          <a:effectLst/>
                        </a:rPr>
                        <a:t> </a:t>
                      </a:r>
                      <a:endParaRPr lang="es-PE" sz="1400" dirty="0">
                        <a:effectLst/>
                        <a:latin typeface="Calibri"/>
                        <a:ea typeface="Calibri"/>
                        <a:cs typeface="Times New Roman"/>
                      </a:endParaRPr>
                    </a:p>
                  </a:txBody>
                  <a:tcPr marL="68580" marR="68580" marT="0" marB="0"/>
                </a:tc>
                <a:tc>
                  <a:txBody>
                    <a:bodyPr/>
                    <a:lstStyle/>
                    <a:p>
                      <a:pPr algn="just" fontAlgn="base">
                        <a:lnSpc>
                          <a:spcPct val="115000"/>
                        </a:lnSpc>
                        <a:spcBef>
                          <a:spcPts val="600"/>
                        </a:spcBef>
                        <a:spcAft>
                          <a:spcPts val="600"/>
                        </a:spcAft>
                      </a:pPr>
                      <a:r>
                        <a:rPr lang="es-PE" sz="1400" i="1" dirty="0">
                          <a:effectLst/>
                        </a:rPr>
                        <a:t>Es aquel documento que no reúne las características formales y los requisitos mínimos establecidos en las normas sobre la materia, pero que consigna los requisitos de información señalados en el artículo 1º de la Ley Nº 29215.</a:t>
                      </a:r>
                    </a:p>
                    <a:p>
                      <a:pPr algn="just" fontAlgn="base">
                        <a:lnSpc>
                          <a:spcPct val="115000"/>
                        </a:lnSpc>
                        <a:spcBef>
                          <a:spcPts val="600"/>
                        </a:spcBef>
                        <a:spcAft>
                          <a:spcPts val="600"/>
                        </a:spcAft>
                      </a:pPr>
                      <a:r>
                        <a:rPr lang="es-PE" sz="1400" dirty="0">
                          <a:effectLst/>
                        </a:rPr>
                        <a:t>En este supuesto, se encontrarían aquellos comprobantes de pago que no cumplan con las disposiciones establecidas en el Reglamento de Comprobantes de Pago, respecto a sus características (artículo 9° RCP) y los requisitos mínimos requeridos (artículo 8° RCP). Se observa como condición que sí deben consignar la información mínima y que hemos detallado en el sub-numeral 2.1. del presente artículo</a:t>
                      </a:r>
                      <a:r>
                        <a:rPr lang="es-PE" sz="1400" dirty="0" smtClean="0">
                          <a:effectLst/>
                        </a:rPr>
                        <a:t>.</a:t>
                      </a:r>
                      <a:endParaRPr lang="es-PE" sz="1400" dirty="0">
                        <a:effectLst/>
                      </a:endParaRPr>
                    </a:p>
                  </a:txBody>
                  <a:tcPr marL="68580" marR="68580" marT="0" marB="0"/>
                </a:tc>
              </a:tr>
            </a:tbl>
          </a:graphicData>
        </a:graphic>
      </p:graphicFrame>
      <p:sp>
        <p:nvSpPr>
          <p:cNvPr id="16" name="15 CuadroTexto"/>
          <p:cNvSpPr txBox="1"/>
          <p:nvPr/>
        </p:nvSpPr>
        <p:spPr>
          <a:xfrm>
            <a:off x="899592" y="652839"/>
            <a:ext cx="7488832" cy="523220"/>
          </a:xfrm>
          <a:prstGeom prst="rect">
            <a:avLst/>
          </a:prstGeom>
          <a:noFill/>
        </p:spPr>
        <p:txBody>
          <a:bodyPr wrap="square" rtlCol="0">
            <a:spAutoFit/>
          </a:bodyPr>
          <a:lstStyle/>
          <a:p>
            <a:pPr algn="ctr"/>
            <a:r>
              <a:rPr lang="es-PE" sz="2800" b="1" dirty="0" smtClean="0">
                <a:solidFill>
                  <a:srgbClr val="CC9900"/>
                </a:solidFill>
              </a:rPr>
              <a:t>CONVALIDACIÓN DEL CRÉDITO FISCAL DEL IGV</a:t>
            </a:r>
            <a:endParaRPr lang="es-PE" sz="2800" b="1" dirty="0">
              <a:solidFill>
                <a:srgbClr val="CC9900"/>
              </a:solidFill>
            </a:endParaRPr>
          </a:p>
        </p:txBody>
      </p:sp>
    </p:spTree>
    <p:extLst>
      <p:ext uri="{BB962C8B-B14F-4D97-AF65-F5344CB8AC3E}">
        <p14:creationId xmlns:p14="http://schemas.microsoft.com/office/powerpoint/2010/main" val="2016980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194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1331640" y="718859"/>
            <a:ext cx="68407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180975"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10" name="Rectangle 21"/>
          <p:cNvSpPr>
            <a:spLocks noChangeArrowheads="1"/>
          </p:cNvSpPr>
          <p:nvPr/>
        </p:nvSpPr>
        <p:spPr bwMode="auto">
          <a:xfrm>
            <a:off x="333375"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CuadroTexto"/>
          <p:cNvSpPr txBox="1"/>
          <p:nvPr/>
        </p:nvSpPr>
        <p:spPr>
          <a:xfrm>
            <a:off x="899592" y="646141"/>
            <a:ext cx="7488832" cy="523220"/>
          </a:xfrm>
          <a:prstGeom prst="rect">
            <a:avLst/>
          </a:prstGeom>
          <a:noFill/>
        </p:spPr>
        <p:txBody>
          <a:bodyPr wrap="square" rtlCol="0">
            <a:spAutoFit/>
          </a:bodyPr>
          <a:lstStyle/>
          <a:p>
            <a:pPr algn="ctr"/>
            <a:r>
              <a:rPr lang="es-PE" sz="2800" b="1" dirty="0" smtClean="0">
                <a:solidFill>
                  <a:srgbClr val="CC9900"/>
                </a:solidFill>
              </a:rPr>
              <a:t>CONVALIDACIÓN DEL CRÉDITO FISCAL DEL IGV</a:t>
            </a:r>
            <a:endParaRPr lang="es-PE" sz="2800" b="1" dirty="0">
              <a:solidFill>
                <a:srgbClr val="CC99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6" name="Rectangle 4"/>
          <p:cNvSpPr>
            <a:spLocks noChangeArrowheads="1"/>
          </p:cNvSpPr>
          <p:nvPr/>
        </p:nvSpPr>
        <p:spPr bwMode="auto">
          <a:xfrm>
            <a:off x="542013" y="1301537"/>
            <a:ext cx="8203990"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E" altLang="es-PE"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Los incisos 2.3.1 y 2.3.2 del sub-numeral 2.3 numeral 2 </a:t>
            </a:r>
            <a:r>
              <a:rPr kumimoji="0" lang="es-PE" altLang="es-P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artículo 6° del Reglamento TUO LIGV, regulan los medios de pago que deben ser utilizados a efectos que proceda la convalidación del IGV como crédito fiscal así como sus correspondientes requisitos que deben cumplir.</a:t>
            </a:r>
            <a:endParaRPr kumimoji="0" lang="es-PE" altLang="es-P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55 Rectángulo redondeado"/>
          <p:cNvSpPr>
            <a:spLocks noChangeArrowheads="1"/>
          </p:cNvSpPr>
          <p:nvPr/>
        </p:nvSpPr>
        <p:spPr bwMode="auto">
          <a:xfrm>
            <a:off x="624713" y="3726258"/>
            <a:ext cx="2229787" cy="657713"/>
          </a:xfrm>
          <a:prstGeom prst="roundRect">
            <a:avLst>
              <a:gd name="adj" fmla="val 16667"/>
            </a:avLst>
          </a:prstGeom>
          <a:solidFill>
            <a:srgbClr val="CC9900"/>
          </a:solid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altLang="es-PE"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MEDIOS DE PAGO</a:t>
            </a:r>
            <a:endParaRPr kumimoji="0" lang="es-PE" altLang="es-PE" sz="20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23" name="56 Conector recto"/>
          <p:cNvCxnSpPr/>
          <p:nvPr/>
        </p:nvCxnSpPr>
        <p:spPr>
          <a:xfrm>
            <a:off x="2839591" y="4055115"/>
            <a:ext cx="10382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57 Conector recto"/>
          <p:cNvCxnSpPr/>
          <p:nvPr/>
        </p:nvCxnSpPr>
        <p:spPr>
          <a:xfrm>
            <a:off x="3401566" y="3121665"/>
            <a:ext cx="0" cy="2028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58 Conector recto"/>
          <p:cNvCxnSpPr/>
          <p:nvPr/>
        </p:nvCxnSpPr>
        <p:spPr>
          <a:xfrm>
            <a:off x="3401566" y="3121665"/>
            <a:ext cx="476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59 Conector recto"/>
          <p:cNvCxnSpPr/>
          <p:nvPr/>
        </p:nvCxnSpPr>
        <p:spPr>
          <a:xfrm>
            <a:off x="3401566" y="5150490"/>
            <a:ext cx="476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60 Rectángulo redondeado"/>
          <p:cNvSpPr>
            <a:spLocks noChangeArrowheads="1"/>
          </p:cNvSpPr>
          <p:nvPr/>
        </p:nvSpPr>
        <p:spPr bwMode="auto">
          <a:xfrm>
            <a:off x="3864352" y="2492896"/>
            <a:ext cx="2939896" cy="844794"/>
          </a:xfrm>
          <a:prstGeom prst="roundRect">
            <a:avLst>
              <a:gd name="adj" fmla="val 16667"/>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lvl1pPr fontAlgn="base">
              <a:spcBef>
                <a:spcPct val="0"/>
              </a:spcBef>
              <a:spcAft>
                <a:spcPct val="0"/>
              </a:spcAft>
              <a:tabLst>
                <a:tab pos="90488" algn="l"/>
              </a:tabLst>
              <a:defRPr>
                <a:solidFill>
                  <a:schemeClr val="tx1"/>
                </a:solidFill>
                <a:latin typeface="Arial" pitchFamily="34" charset="0"/>
                <a:cs typeface="Arial" pitchFamily="34" charset="0"/>
              </a:defRPr>
            </a:lvl1pPr>
            <a:lvl2pPr fontAlgn="base">
              <a:spcBef>
                <a:spcPct val="0"/>
              </a:spcBef>
              <a:spcAft>
                <a:spcPct val="0"/>
              </a:spcAft>
              <a:tabLst>
                <a:tab pos="90488" algn="l"/>
              </a:tabLst>
              <a:defRPr>
                <a:solidFill>
                  <a:schemeClr val="tx1"/>
                </a:solidFill>
                <a:latin typeface="Arial" pitchFamily="34" charset="0"/>
                <a:cs typeface="Arial" pitchFamily="34" charset="0"/>
              </a:defRPr>
            </a:lvl2pPr>
            <a:lvl3pPr fontAlgn="base">
              <a:spcBef>
                <a:spcPct val="0"/>
              </a:spcBef>
              <a:spcAft>
                <a:spcPct val="0"/>
              </a:spcAft>
              <a:tabLst>
                <a:tab pos="90488" algn="l"/>
              </a:tabLst>
              <a:defRPr>
                <a:solidFill>
                  <a:schemeClr val="tx1"/>
                </a:solidFill>
                <a:latin typeface="Arial" pitchFamily="34" charset="0"/>
                <a:cs typeface="Arial" pitchFamily="34" charset="0"/>
              </a:defRPr>
            </a:lvl3pPr>
            <a:lvl4pPr fontAlgn="base">
              <a:spcBef>
                <a:spcPct val="0"/>
              </a:spcBef>
              <a:spcAft>
                <a:spcPct val="0"/>
              </a:spcAft>
              <a:tabLst>
                <a:tab pos="90488" algn="l"/>
              </a:tabLst>
              <a:defRPr>
                <a:solidFill>
                  <a:schemeClr val="tx1"/>
                </a:solidFill>
                <a:latin typeface="Arial" pitchFamily="34" charset="0"/>
                <a:cs typeface="Arial" pitchFamily="34" charset="0"/>
              </a:defRPr>
            </a:lvl4pPr>
            <a:lvl5pPr fontAlgn="base">
              <a:spcBef>
                <a:spcPct val="0"/>
              </a:spcBef>
              <a:spcAft>
                <a:spcPct val="0"/>
              </a:spcAft>
              <a:tabLst>
                <a:tab pos="90488" algn="l"/>
              </a:tabLst>
              <a:defRPr>
                <a:solidFill>
                  <a:schemeClr val="tx1"/>
                </a:solidFill>
                <a:latin typeface="Arial" pitchFamily="34" charset="0"/>
                <a:cs typeface="Arial" pitchFamily="34" charset="0"/>
              </a:defRPr>
            </a:lvl5pPr>
            <a:lvl6pPr fontAlgn="base">
              <a:spcBef>
                <a:spcPct val="0"/>
              </a:spcBef>
              <a:spcAft>
                <a:spcPct val="0"/>
              </a:spcAft>
              <a:tabLst>
                <a:tab pos="90488" algn="l"/>
              </a:tabLst>
              <a:defRPr>
                <a:solidFill>
                  <a:schemeClr val="tx1"/>
                </a:solidFill>
                <a:latin typeface="Arial" pitchFamily="34" charset="0"/>
                <a:cs typeface="Arial" pitchFamily="34" charset="0"/>
              </a:defRPr>
            </a:lvl6pPr>
            <a:lvl7pPr fontAlgn="base">
              <a:spcBef>
                <a:spcPct val="0"/>
              </a:spcBef>
              <a:spcAft>
                <a:spcPct val="0"/>
              </a:spcAft>
              <a:tabLst>
                <a:tab pos="90488" algn="l"/>
              </a:tabLst>
              <a:defRPr>
                <a:solidFill>
                  <a:schemeClr val="tx1"/>
                </a:solidFill>
                <a:latin typeface="Arial" pitchFamily="34" charset="0"/>
                <a:cs typeface="Arial" pitchFamily="34" charset="0"/>
              </a:defRPr>
            </a:lvl7pPr>
            <a:lvl8pPr fontAlgn="base">
              <a:spcBef>
                <a:spcPct val="0"/>
              </a:spcBef>
              <a:spcAft>
                <a:spcPct val="0"/>
              </a:spcAft>
              <a:tabLst>
                <a:tab pos="90488" algn="l"/>
              </a:tabLst>
              <a:defRPr>
                <a:solidFill>
                  <a:schemeClr val="tx1"/>
                </a:solidFill>
                <a:latin typeface="Arial" pitchFamily="34" charset="0"/>
                <a:cs typeface="Arial" pitchFamily="34" charset="0"/>
              </a:defRPr>
            </a:lvl8pPr>
            <a:lvl9pPr fontAlgn="base">
              <a:spcBef>
                <a:spcPct val="0"/>
              </a:spcBef>
              <a:spcAft>
                <a:spcPct val="0"/>
              </a:spcAft>
              <a:tabLst>
                <a:tab pos="90488"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488" algn="l"/>
              </a:tabLst>
            </a:pPr>
            <a:r>
              <a:rPr kumimoji="0" lang="es-PE" altLang="es-P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Transferencia de fondos</a:t>
            </a:r>
            <a:endParaRPr kumimoji="0" lang="es-PE" altLang="es-PE" b="0" i="0" u="none" strike="noStrike" cap="none" normalizeH="0" baseline="0" dirty="0" smtClean="0">
              <a:ln>
                <a:noFill/>
              </a:ln>
              <a:solidFill>
                <a:schemeClr val="tx1"/>
              </a:solidFill>
              <a:effectLst/>
            </a:endParaRPr>
          </a:p>
        </p:txBody>
      </p:sp>
      <p:sp>
        <p:nvSpPr>
          <p:cNvPr id="18" name="61 Rectángulo redondeado"/>
          <p:cNvSpPr>
            <a:spLocks noChangeArrowheads="1"/>
          </p:cNvSpPr>
          <p:nvPr/>
        </p:nvSpPr>
        <p:spPr bwMode="auto">
          <a:xfrm>
            <a:off x="3887340" y="3558987"/>
            <a:ext cx="2916908" cy="992256"/>
          </a:xfrm>
          <a:prstGeom prst="roundRect">
            <a:avLst>
              <a:gd name="adj" fmla="val 16667"/>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lvl1pPr fontAlgn="base">
              <a:spcBef>
                <a:spcPct val="0"/>
              </a:spcBef>
              <a:spcAft>
                <a:spcPct val="0"/>
              </a:spcAft>
              <a:tabLst>
                <a:tab pos="90488" algn="l"/>
              </a:tabLst>
              <a:defRPr>
                <a:solidFill>
                  <a:schemeClr val="tx1"/>
                </a:solidFill>
                <a:latin typeface="Arial" pitchFamily="34" charset="0"/>
                <a:cs typeface="Arial" pitchFamily="34" charset="0"/>
              </a:defRPr>
            </a:lvl1pPr>
            <a:lvl2pPr fontAlgn="base">
              <a:spcBef>
                <a:spcPct val="0"/>
              </a:spcBef>
              <a:spcAft>
                <a:spcPct val="0"/>
              </a:spcAft>
              <a:tabLst>
                <a:tab pos="90488" algn="l"/>
              </a:tabLst>
              <a:defRPr>
                <a:solidFill>
                  <a:schemeClr val="tx1"/>
                </a:solidFill>
                <a:latin typeface="Arial" pitchFamily="34" charset="0"/>
                <a:cs typeface="Arial" pitchFamily="34" charset="0"/>
              </a:defRPr>
            </a:lvl2pPr>
            <a:lvl3pPr fontAlgn="base">
              <a:spcBef>
                <a:spcPct val="0"/>
              </a:spcBef>
              <a:spcAft>
                <a:spcPct val="0"/>
              </a:spcAft>
              <a:tabLst>
                <a:tab pos="90488" algn="l"/>
              </a:tabLst>
              <a:defRPr>
                <a:solidFill>
                  <a:schemeClr val="tx1"/>
                </a:solidFill>
                <a:latin typeface="Arial" pitchFamily="34" charset="0"/>
                <a:cs typeface="Arial" pitchFamily="34" charset="0"/>
              </a:defRPr>
            </a:lvl3pPr>
            <a:lvl4pPr fontAlgn="base">
              <a:spcBef>
                <a:spcPct val="0"/>
              </a:spcBef>
              <a:spcAft>
                <a:spcPct val="0"/>
              </a:spcAft>
              <a:tabLst>
                <a:tab pos="90488" algn="l"/>
              </a:tabLst>
              <a:defRPr>
                <a:solidFill>
                  <a:schemeClr val="tx1"/>
                </a:solidFill>
                <a:latin typeface="Arial" pitchFamily="34" charset="0"/>
                <a:cs typeface="Arial" pitchFamily="34" charset="0"/>
              </a:defRPr>
            </a:lvl4pPr>
            <a:lvl5pPr fontAlgn="base">
              <a:spcBef>
                <a:spcPct val="0"/>
              </a:spcBef>
              <a:spcAft>
                <a:spcPct val="0"/>
              </a:spcAft>
              <a:tabLst>
                <a:tab pos="90488" algn="l"/>
              </a:tabLst>
              <a:defRPr>
                <a:solidFill>
                  <a:schemeClr val="tx1"/>
                </a:solidFill>
                <a:latin typeface="Arial" pitchFamily="34" charset="0"/>
                <a:cs typeface="Arial" pitchFamily="34" charset="0"/>
              </a:defRPr>
            </a:lvl5pPr>
            <a:lvl6pPr fontAlgn="base">
              <a:spcBef>
                <a:spcPct val="0"/>
              </a:spcBef>
              <a:spcAft>
                <a:spcPct val="0"/>
              </a:spcAft>
              <a:tabLst>
                <a:tab pos="90488" algn="l"/>
              </a:tabLst>
              <a:defRPr>
                <a:solidFill>
                  <a:schemeClr val="tx1"/>
                </a:solidFill>
                <a:latin typeface="Arial" pitchFamily="34" charset="0"/>
                <a:cs typeface="Arial" pitchFamily="34" charset="0"/>
              </a:defRPr>
            </a:lvl6pPr>
            <a:lvl7pPr fontAlgn="base">
              <a:spcBef>
                <a:spcPct val="0"/>
              </a:spcBef>
              <a:spcAft>
                <a:spcPct val="0"/>
              </a:spcAft>
              <a:tabLst>
                <a:tab pos="90488" algn="l"/>
              </a:tabLst>
              <a:defRPr>
                <a:solidFill>
                  <a:schemeClr val="tx1"/>
                </a:solidFill>
                <a:latin typeface="Arial" pitchFamily="34" charset="0"/>
                <a:cs typeface="Arial" pitchFamily="34" charset="0"/>
              </a:defRPr>
            </a:lvl7pPr>
            <a:lvl8pPr fontAlgn="base">
              <a:spcBef>
                <a:spcPct val="0"/>
              </a:spcBef>
              <a:spcAft>
                <a:spcPct val="0"/>
              </a:spcAft>
              <a:tabLst>
                <a:tab pos="90488" algn="l"/>
              </a:tabLst>
              <a:defRPr>
                <a:solidFill>
                  <a:schemeClr val="tx1"/>
                </a:solidFill>
                <a:latin typeface="Arial" pitchFamily="34" charset="0"/>
                <a:cs typeface="Arial" pitchFamily="34" charset="0"/>
              </a:defRPr>
            </a:lvl8pPr>
            <a:lvl9pPr fontAlgn="base">
              <a:spcBef>
                <a:spcPct val="0"/>
              </a:spcBef>
              <a:spcAft>
                <a:spcPct val="0"/>
              </a:spcAft>
              <a:tabLst>
                <a:tab pos="90488"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Lst>
            </a:pPr>
            <a:r>
              <a:rPr kumimoji="0" lang="es-PE" altLang="es-PE" sz="1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Cheques</a:t>
            </a:r>
            <a:r>
              <a:rPr kumimoji="0" lang="es-PE" altLang="es-PE"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con la cláusula "no negociables", "intransferibles", "no a la orden" u otro</a:t>
            </a:r>
            <a:r>
              <a:rPr kumimoji="0" lang="es-PE" altLang="es-PE"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equivalente</a:t>
            </a:r>
            <a:endParaRPr kumimoji="0" lang="es-PE" altLang="es-PE" sz="1600" b="0" i="0" u="none" strike="noStrike" cap="none" normalizeH="0" baseline="0" dirty="0" smtClean="0">
              <a:ln>
                <a:noFill/>
              </a:ln>
              <a:solidFill>
                <a:schemeClr val="tx1"/>
              </a:solidFill>
              <a:effectLst/>
            </a:endParaRPr>
          </a:p>
        </p:txBody>
      </p:sp>
      <p:sp>
        <p:nvSpPr>
          <p:cNvPr id="27" name="62 Rectángulo redondeado"/>
          <p:cNvSpPr>
            <a:spLocks noChangeArrowheads="1"/>
          </p:cNvSpPr>
          <p:nvPr/>
        </p:nvSpPr>
        <p:spPr bwMode="auto">
          <a:xfrm>
            <a:off x="3914960" y="4797152"/>
            <a:ext cx="2889288" cy="543838"/>
          </a:xfrm>
          <a:prstGeom prst="roundRect">
            <a:avLst>
              <a:gd name="adj" fmla="val 16667"/>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lvl1pPr fontAlgn="base">
              <a:spcBef>
                <a:spcPct val="0"/>
              </a:spcBef>
              <a:spcAft>
                <a:spcPct val="0"/>
              </a:spcAft>
              <a:tabLst>
                <a:tab pos="90488" algn="l"/>
              </a:tabLst>
              <a:defRPr>
                <a:solidFill>
                  <a:schemeClr val="tx1"/>
                </a:solidFill>
                <a:latin typeface="Arial" pitchFamily="34" charset="0"/>
                <a:cs typeface="Arial" pitchFamily="34" charset="0"/>
              </a:defRPr>
            </a:lvl1pPr>
            <a:lvl2pPr fontAlgn="base">
              <a:spcBef>
                <a:spcPct val="0"/>
              </a:spcBef>
              <a:spcAft>
                <a:spcPct val="0"/>
              </a:spcAft>
              <a:tabLst>
                <a:tab pos="90488" algn="l"/>
              </a:tabLst>
              <a:defRPr>
                <a:solidFill>
                  <a:schemeClr val="tx1"/>
                </a:solidFill>
                <a:latin typeface="Arial" pitchFamily="34" charset="0"/>
                <a:cs typeface="Arial" pitchFamily="34" charset="0"/>
              </a:defRPr>
            </a:lvl2pPr>
            <a:lvl3pPr fontAlgn="base">
              <a:spcBef>
                <a:spcPct val="0"/>
              </a:spcBef>
              <a:spcAft>
                <a:spcPct val="0"/>
              </a:spcAft>
              <a:tabLst>
                <a:tab pos="90488" algn="l"/>
              </a:tabLst>
              <a:defRPr>
                <a:solidFill>
                  <a:schemeClr val="tx1"/>
                </a:solidFill>
                <a:latin typeface="Arial" pitchFamily="34" charset="0"/>
                <a:cs typeface="Arial" pitchFamily="34" charset="0"/>
              </a:defRPr>
            </a:lvl3pPr>
            <a:lvl4pPr fontAlgn="base">
              <a:spcBef>
                <a:spcPct val="0"/>
              </a:spcBef>
              <a:spcAft>
                <a:spcPct val="0"/>
              </a:spcAft>
              <a:tabLst>
                <a:tab pos="90488" algn="l"/>
              </a:tabLst>
              <a:defRPr>
                <a:solidFill>
                  <a:schemeClr val="tx1"/>
                </a:solidFill>
                <a:latin typeface="Arial" pitchFamily="34" charset="0"/>
                <a:cs typeface="Arial" pitchFamily="34" charset="0"/>
              </a:defRPr>
            </a:lvl4pPr>
            <a:lvl5pPr fontAlgn="base">
              <a:spcBef>
                <a:spcPct val="0"/>
              </a:spcBef>
              <a:spcAft>
                <a:spcPct val="0"/>
              </a:spcAft>
              <a:tabLst>
                <a:tab pos="90488" algn="l"/>
              </a:tabLst>
              <a:defRPr>
                <a:solidFill>
                  <a:schemeClr val="tx1"/>
                </a:solidFill>
                <a:latin typeface="Arial" pitchFamily="34" charset="0"/>
                <a:cs typeface="Arial" pitchFamily="34" charset="0"/>
              </a:defRPr>
            </a:lvl5pPr>
            <a:lvl6pPr fontAlgn="base">
              <a:spcBef>
                <a:spcPct val="0"/>
              </a:spcBef>
              <a:spcAft>
                <a:spcPct val="0"/>
              </a:spcAft>
              <a:tabLst>
                <a:tab pos="90488" algn="l"/>
              </a:tabLst>
              <a:defRPr>
                <a:solidFill>
                  <a:schemeClr val="tx1"/>
                </a:solidFill>
                <a:latin typeface="Arial" pitchFamily="34" charset="0"/>
                <a:cs typeface="Arial" pitchFamily="34" charset="0"/>
              </a:defRPr>
            </a:lvl6pPr>
            <a:lvl7pPr fontAlgn="base">
              <a:spcBef>
                <a:spcPct val="0"/>
              </a:spcBef>
              <a:spcAft>
                <a:spcPct val="0"/>
              </a:spcAft>
              <a:tabLst>
                <a:tab pos="90488" algn="l"/>
              </a:tabLst>
              <a:defRPr>
                <a:solidFill>
                  <a:schemeClr val="tx1"/>
                </a:solidFill>
                <a:latin typeface="Arial" pitchFamily="34" charset="0"/>
                <a:cs typeface="Arial" pitchFamily="34" charset="0"/>
              </a:defRPr>
            </a:lvl7pPr>
            <a:lvl8pPr fontAlgn="base">
              <a:spcBef>
                <a:spcPct val="0"/>
              </a:spcBef>
              <a:spcAft>
                <a:spcPct val="0"/>
              </a:spcAft>
              <a:tabLst>
                <a:tab pos="90488" algn="l"/>
              </a:tabLst>
              <a:defRPr>
                <a:solidFill>
                  <a:schemeClr val="tx1"/>
                </a:solidFill>
                <a:latin typeface="Arial" pitchFamily="34" charset="0"/>
                <a:cs typeface="Arial" pitchFamily="34" charset="0"/>
              </a:defRPr>
            </a:lvl8pPr>
            <a:lvl9pPr fontAlgn="base">
              <a:spcBef>
                <a:spcPct val="0"/>
              </a:spcBef>
              <a:spcAft>
                <a:spcPct val="0"/>
              </a:spcAft>
              <a:tabLst>
                <a:tab pos="90488"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488" algn="l"/>
              </a:tabLst>
            </a:pPr>
            <a:r>
              <a:rPr kumimoji="0" lang="es-PE" altLang="es-PE" sz="1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Orden de pago</a:t>
            </a:r>
            <a:endParaRPr kumimoji="0" lang="es-PE" altLang="es-PE" sz="1600" b="0" i="0" u="none" strike="noStrike" cap="none" normalizeH="0" baseline="0" dirty="0" smtClean="0">
              <a:ln>
                <a:noFill/>
              </a:ln>
              <a:solidFill>
                <a:schemeClr val="tx1"/>
              </a:solidFill>
              <a:effectLst/>
            </a:endParaRPr>
          </a:p>
        </p:txBody>
      </p:sp>
      <p:sp>
        <p:nvSpPr>
          <p:cNvPr id="28"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altLang="es-PE" sz="800" b="0" i="0" u="none" strike="noStrike" cap="none" normalizeH="0" baseline="0" smtClean="0">
                <a:ln>
                  <a:noFill/>
                </a:ln>
                <a:solidFill>
                  <a:schemeClr val="tx1"/>
                </a:solidFill>
                <a:effectLst/>
                <a:latin typeface="Arial" pitchFamily="34" charset="0"/>
                <a:cs typeface="Arial" pitchFamily="34" charset="0"/>
              </a:rPr>
              <a:t/>
            </a:r>
            <a:br>
              <a:rPr kumimoji="0" lang="es-PE" altLang="es-PE" sz="800" b="0" i="0" u="none" strike="noStrike" cap="none" normalizeH="0" baseline="0" smtClean="0">
                <a:ln>
                  <a:noFill/>
                </a:ln>
                <a:solidFill>
                  <a:schemeClr val="tx1"/>
                </a:solidFill>
                <a:effectLst/>
                <a:latin typeface="Arial" pitchFamily="34" charset="0"/>
                <a:cs typeface="Arial" pitchFamily="34" charset="0"/>
              </a:rPr>
            </a:b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s-PE" altLang="es-PE"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26915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47547340"/>
              </p:ext>
            </p:extLst>
          </p:nvPr>
        </p:nvGraphicFramePr>
        <p:xfrm>
          <a:off x="333374" y="977087"/>
          <a:ext cx="8487098" cy="5390005"/>
        </p:xfrm>
        <a:graphic>
          <a:graphicData uri="http://schemas.openxmlformats.org/drawingml/2006/table">
            <a:tbl>
              <a:tblPr firstRow="1" firstCol="1" bandRow="1">
                <a:tableStyleId>{5940675A-B579-460E-94D1-54222C63F5DA}</a:tableStyleId>
              </a:tblPr>
              <a:tblGrid>
                <a:gridCol w="2438426"/>
                <a:gridCol w="3024336"/>
                <a:gridCol w="3024336"/>
              </a:tblGrid>
              <a:tr h="244684">
                <a:tc>
                  <a:txBody>
                    <a:bodyPr/>
                    <a:lstStyle/>
                    <a:p>
                      <a:pPr marL="457200" algn="ctr" fontAlgn="base">
                        <a:lnSpc>
                          <a:spcPct val="115000"/>
                        </a:lnSpc>
                        <a:spcAft>
                          <a:spcPts val="0"/>
                        </a:spcAft>
                      </a:pPr>
                      <a:r>
                        <a:rPr lang="es-PE" sz="1400" b="1" dirty="0">
                          <a:solidFill>
                            <a:schemeClr val="bg1"/>
                          </a:solidFill>
                          <a:effectLst/>
                        </a:rPr>
                        <a:t>Transferencia de fondos</a:t>
                      </a:r>
                      <a:endParaRPr lang="es-PE" sz="1400" b="1" dirty="0">
                        <a:solidFill>
                          <a:schemeClr val="bg1"/>
                        </a:solidFill>
                        <a:effectLst/>
                        <a:latin typeface="Calibri"/>
                        <a:ea typeface="Calibri"/>
                        <a:cs typeface="Times New Roman"/>
                      </a:endParaRPr>
                    </a:p>
                  </a:txBody>
                  <a:tcPr marL="38468" marR="38468" marT="0" marB="0">
                    <a:solidFill>
                      <a:srgbClr val="CC9900"/>
                    </a:solidFill>
                  </a:tcPr>
                </a:tc>
                <a:tc>
                  <a:txBody>
                    <a:bodyPr/>
                    <a:lstStyle/>
                    <a:p>
                      <a:pPr marL="457200" algn="ctr" fontAlgn="base">
                        <a:lnSpc>
                          <a:spcPct val="115000"/>
                        </a:lnSpc>
                        <a:spcAft>
                          <a:spcPts val="0"/>
                        </a:spcAft>
                      </a:pPr>
                      <a:r>
                        <a:rPr lang="es-PE" sz="1400" b="1" dirty="0">
                          <a:solidFill>
                            <a:schemeClr val="bg1"/>
                          </a:solidFill>
                          <a:effectLst/>
                        </a:rPr>
                        <a:t>Cheques</a:t>
                      </a:r>
                      <a:endParaRPr lang="es-PE" sz="1400" b="1" dirty="0">
                        <a:solidFill>
                          <a:schemeClr val="bg1"/>
                        </a:solidFill>
                        <a:effectLst/>
                        <a:latin typeface="Calibri"/>
                        <a:ea typeface="Calibri"/>
                        <a:cs typeface="Times New Roman"/>
                      </a:endParaRPr>
                    </a:p>
                  </a:txBody>
                  <a:tcPr marL="38468" marR="38468" marT="0" marB="0">
                    <a:solidFill>
                      <a:srgbClr val="CC9900"/>
                    </a:solidFill>
                  </a:tcPr>
                </a:tc>
                <a:tc>
                  <a:txBody>
                    <a:bodyPr/>
                    <a:lstStyle/>
                    <a:p>
                      <a:pPr marL="457200" algn="ctr" fontAlgn="base">
                        <a:lnSpc>
                          <a:spcPct val="115000"/>
                        </a:lnSpc>
                        <a:spcAft>
                          <a:spcPts val="0"/>
                        </a:spcAft>
                      </a:pPr>
                      <a:r>
                        <a:rPr lang="es-PE" sz="1400" b="1" dirty="0">
                          <a:solidFill>
                            <a:schemeClr val="bg1"/>
                          </a:solidFill>
                          <a:effectLst/>
                        </a:rPr>
                        <a:t>Orden de pago</a:t>
                      </a:r>
                      <a:endParaRPr lang="es-PE" sz="1400" b="1" dirty="0">
                        <a:solidFill>
                          <a:schemeClr val="bg1"/>
                        </a:solidFill>
                        <a:effectLst/>
                        <a:latin typeface="Calibri"/>
                        <a:ea typeface="Calibri"/>
                        <a:cs typeface="Times New Roman"/>
                      </a:endParaRPr>
                    </a:p>
                  </a:txBody>
                  <a:tcPr marL="38468" marR="38468" marT="0" marB="0">
                    <a:solidFill>
                      <a:srgbClr val="CC9900"/>
                    </a:solidFill>
                  </a:tcPr>
                </a:tc>
              </a:tr>
              <a:tr h="967706">
                <a:tc>
                  <a:txBody>
                    <a:bodyPr/>
                    <a:lstStyle/>
                    <a:p>
                      <a:pPr algn="just" fontAlgn="base">
                        <a:lnSpc>
                          <a:spcPct val="115000"/>
                        </a:lnSpc>
                        <a:spcBef>
                          <a:spcPts val="600"/>
                        </a:spcBef>
                        <a:spcAft>
                          <a:spcPts val="600"/>
                        </a:spcAft>
                      </a:pPr>
                      <a:r>
                        <a:rPr lang="es-PE" sz="1100" dirty="0">
                          <a:effectLst/>
                        </a:rPr>
                        <a:t>a) Debe efectuarse de la cuenta corriente del adquirente a la cuenta del emisor del comprobante de pago o a la del tenedor de la factura negociable, en caso que el emisor haya utilizado dicho título valor.</a:t>
                      </a:r>
                      <a:endParaRPr lang="es-PE" sz="1100" dirty="0">
                        <a:effectLst/>
                        <a:latin typeface="Calibri"/>
                        <a:ea typeface="Calibri"/>
                        <a:cs typeface="Times New Roman"/>
                      </a:endParaRPr>
                    </a:p>
                  </a:txBody>
                  <a:tcPr marL="38468" marR="38468" marT="0" marB="0"/>
                </a:tc>
                <a:tc>
                  <a:txBody>
                    <a:bodyPr/>
                    <a:lstStyle/>
                    <a:p>
                      <a:pPr marL="6350" indent="0" algn="just" fontAlgn="base">
                        <a:lnSpc>
                          <a:spcPct val="115000"/>
                        </a:lnSpc>
                        <a:spcAft>
                          <a:spcPts val="0"/>
                        </a:spcAft>
                      </a:pPr>
                      <a:r>
                        <a:rPr lang="es-PE" sz="1100" dirty="0">
                          <a:effectLst/>
                        </a:rPr>
                        <a:t>a) Que sea emitido a nombre del emisor del comprobante de pago o del tenedor de la factura negociable, en caso que el emisor haya utilizado dicho título valor.</a:t>
                      </a:r>
                      <a:endParaRPr lang="es-PE" sz="1100" dirty="0">
                        <a:effectLst/>
                        <a:latin typeface="Calibri"/>
                        <a:ea typeface="Calibri"/>
                        <a:cs typeface="Times New Roman"/>
                      </a:endParaRPr>
                    </a:p>
                  </a:txBody>
                  <a:tcPr marL="38468" marR="38468" marT="0" marB="0"/>
                </a:tc>
                <a:tc>
                  <a:txBody>
                    <a:bodyPr/>
                    <a:lstStyle/>
                    <a:p>
                      <a:pPr algn="just" fontAlgn="base">
                        <a:lnSpc>
                          <a:spcPct val="115000"/>
                        </a:lnSpc>
                        <a:spcBef>
                          <a:spcPts val="600"/>
                        </a:spcBef>
                        <a:spcAft>
                          <a:spcPts val="600"/>
                        </a:spcAft>
                      </a:pPr>
                      <a:r>
                        <a:rPr lang="es-PE" sz="1100" dirty="0">
                          <a:effectLst/>
                        </a:rPr>
                        <a:t>a) Debe efectuarse contra la cuenta corriente del adquirente y a favor del emisor del comprobante de pago o del tenedor de la factura negociable, en caso que el emisor haya utilizado dicho título </a:t>
                      </a:r>
                      <a:r>
                        <a:rPr lang="es-PE" sz="1100" dirty="0" smtClean="0">
                          <a:effectLst/>
                        </a:rPr>
                        <a:t>valor.</a:t>
                      </a:r>
                      <a:endParaRPr lang="es-PE" sz="1100" dirty="0">
                        <a:effectLst/>
                      </a:endParaRPr>
                    </a:p>
                  </a:txBody>
                  <a:tcPr marL="38468" marR="38468" marT="0" marB="0"/>
                </a:tc>
              </a:tr>
              <a:tr h="980345">
                <a:tc>
                  <a:txBody>
                    <a:bodyPr/>
                    <a:lstStyle/>
                    <a:p>
                      <a:pPr marL="6350" indent="0" algn="just" fontAlgn="base">
                        <a:lnSpc>
                          <a:spcPct val="115000"/>
                        </a:lnSpc>
                        <a:spcAft>
                          <a:spcPts val="0"/>
                        </a:spcAft>
                      </a:pPr>
                      <a:r>
                        <a:rPr lang="es-PE" sz="1100" dirty="0">
                          <a:effectLst/>
                        </a:rPr>
                        <a:t>b) Que el total del monto consignado en el comprobante de pago haya sido cancelado con una sola transferencia, incluyendo el Impuesto y el monto percibido, de corresponder.</a:t>
                      </a:r>
                      <a:endParaRPr lang="es-PE" sz="1100" dirty="0">
                        <a:effectLst/>
                        <a:latin typeface="Calibri"/>
                        <a:ea typeface="Calibri"/>
                        <a:cs typeface="Times New Roman"/>
                      </a:endParaRPr>
                    </a:p>
                  </a:txBody>
                  <a:tcPr marL="38468" marR="38468" marT="0" marB="0"/>
                </a:tc>
                <a:tc>
                  <a:txBody>
                    <a:bodyPr/>
                    <a:lstStyle/>
                    <a:p>
                      <a:pPr algn="just" fontAlgn="base">
                        <a:lnSpc>
                          <a:spcPct val="115000"/>
                        </a:lnSpc>
                        <a:spcBef>
                          <a:spcPts val="600"/>
                        </a:spcBef>
                        <a:spcAft>
                          <a:spcPts val="600"/>
                        </a:spcAft>
                      </a:pPr>
                      <a:r>
                        <a:rPr lang="es-PE" sz="1100">
                          <a:effectLst/>
                        </a:rPr>
                        <a:t>b) Que el total del monto consignado en el comprobante de pago haya sido cancelado con un solo cheque, incluyendo el Impuesto y el monto percibido, de corresponder.</a:t>
                      </a:r>
                      <a:endParaRPr lang="es-PE" sz="1100">
                        <a:effectLst/>
                        <a:latin typeface="Calibri"/>
                        <a:ea typeface="Calibri"/>
                        <a:cs typeface="Times New Roman"/>
                      </a:endParaRPr>
                    </a:p>
                  </a:txBody>
                  <a:tcPr marL="38468" marR="38468" marT="0" marB="0"/>
                </a:tc>
                <a:tc>
                  <a:txBody>
                    <a:bodyPr/>
                    <a:lstStyle/>
                    <a:p>
                      <a:pPr algn="just" fontAlgn="base">
                        <a:lnSpc>
                          <a:spcPct val="115000"/>
                        </a:lnSpc>
                        <a:spcBef>
                          <a:spcPts val="600"/>
                        </a:spcBef>
                        <a:spcAft>
                          <a:spcPts val="600"/>
                        </a:spcAft>
                      </a:pPr>
                      <a:r>
                        <a:rPr lang="es-PE" sz="1100">
                          <a:effectLst/>
                        </a:rPr>
                        <a:t>b) Que el total del monto consignado en el comprobante de pago haya sido cancelado con una sola orden de pago, incluyendo el Impuesto y el monto percibido, de corresponder.</a:t>
                      </a:r>
                      <a:endParaRPr lang="es-PE" sz="1100">
                        <a:effectLst/>
                        <a:latin typeface="Calibri"/>
                        <a:ea typeface="Calibri"/>
                        <a:cs typeface="Times New Roman"/>
                      </a:endParaRPr>
                    </a:p>
                  </a:txBody>
                  <a:tcPr marL="38468" marR="38468" marT="0" marB="0"/>
                </a:tc>
              </a:tr>
              <a:tr h="1689993">
                <a:tc>
                  <a:txBody>
                    <a:bodyPr/>
                    <a:lstStyle/>
                    <a:p>
                      <a:pPr algn="just" fontAlgn="base">
                        <a:lnSpc>
                          <a:spcPct val="115000"/>
                        </a:lnSpc>
                        <a:spcBef>
                          <a:spcPts val="600"/>
                        </a:spcBef>
                        <a:spcAft>
                          <a:spcPts val="600"/>
                        </a:spcAft>
                      </a:pPr>
                      <a:r>
                        <a:rPr lang="es-PE" sz="1100" dirty="0">
                          <a:effectLst/>
                        </a:rPr>
                        <a:t>c) El adquirente debe exhibir la nota de cargo o documento análogo emitido por el banco y el estado de cuenta donde conste la operación.</a:t>
                      </a:r>
                      <a:endParaRPr lang="es-PE" sz="1100" dirty="0">
                        <a:effectLst/>
                        <a:latin typeface="Calibri"/>
                        <a:ea typeface="Calibri"/>
                        <a:cs typeface="Times New Roman"/>
                      </a:endParaRPr>
                    </a:p>
                  </a:txBody>
                  <a:tcPr marL="38468" marR="38468" marT="0" marB="0"/>
                </a:tc>
                <a:tc>
                  <a:txBody>
                    <a:bodyPr/>
                    <a:lstStyle/>
                    <a:p>
                      <a:pPr algn="just" fontAlgn="base">
                        <a:lnSpc>
                          <a:spcPct val="115000"/>
                        </a:lnSpc>
                        <a:spcBef>
                          <a:spcPts val="600"/>
                        </a:spcBef>
                        <a:spcAft>
                          <a:spcPts val="600"/>
                        </a:spcAft>
                      </a:pPr>
                      <a:r>
                        <a:rPr lang="es-PE" sz="1100">
                          <a:effectLst/>
                        </a:rPr>
                        <a:t>c) Que se verifique que fue el emisor del comprobante de pago quien ha recibido el dinero. Para tal efecto, el adquirente deberá exhibir a la SUNAT copia del cheque emitida por el Banco y el estado de cuenta donde conste el cobro del cheque.</a:t>
                      </a:r>
                    </a:p>
                    <a:p>
                      <a:pPr algn="just" fontAlgn="base">
                        <a:lnSpc>
                          <a:spcPct val="115000"/>
                        </a:lnSpc>
                        <a:spcBef>
                          <a:spcPts val="600"/>
                        </a:spcBef>
                        <a:spcAft>
                          <a:spcPts val="600"/>
                        </a:spcAft>
                      </a:pPr>
                      <a:r>
                        <a:rPr lang="es-PE" sz="1100">
                          <a:effectLst/>
                        </a:rPr>
                        <a:t>Cuando se trate de cheque de gerencia, bastará con la copia del cheque y la constancia de su cobro emitidas por el banco.</a:t>
                      </a:r>
                      <a:endParaRPr lang="es-PE" sz="1100">
                        <a:effectLst/>
                        <a:latin typeface="Calibri"/>
                        <a:ea typeface="Calibri"/>
                        <a:cs typeface="Times New Roman"/>
                      </a:endParaRPr>
                    </a:p>
                  </a:txBody>
                  <a:tcPr marL="38468" marR="38468" marT="0" marB="0"/>
                </a:tc>
                <a:tc>
                  <a:txBody>
                    <a:bodyPr/>
                    <a:lstStyle/>
                    <a:p>
                      <a:pPr algn="just" fontAlgn="base">
                        <a:lnSpc>
                          <a:spcPct val="115000"/>
                        </a:lnSpc>
                        <a:spcBef>
                          <a:spcPts val="600"/>
                        </a:spcBef>
                        <a:spcAft>
                          <a:spcPts val="600"/>
                        </a:spcAft>
                      </a:pPr>
                      <a:r>
                        <a:rPr lang="es-PE" sz="1100">
                          <a:effectLst/>
                        </a:rPr>
                        <a:t>c) El adquirente debe exhibir la copia de la autorización y nota de cargo o documento análogo emitido por el banco, donde conste la operación.</a:t>
                      </a:r>
                    </a:p>
                    <a:p>
                      <a:pPr marL="457200" algn="just" fontAlgn="base">
                        <a:lnSpc>
                          <a:spcPct val="115000"/>
                        </a:lnSpc>
                        <a:spcAft>
                          <a:spcPts val="0"/>
                        </a:spcAft>
                      </a:pPr>
                      <a:r>
                        <a:rPr lang="es-PE" sz="1100">
                          <a:effectLst/>
                        </a:rPr>
                        <a:t> </a:t>
                      </a:r>
                      <a:endParaRPr lang="es-PE" sz="1100">
                        <a:effectLst/>
                        <a:latin typeface="Calibri"/>
                        <a:ea typeface="Calibri"/>
                        <a:cs typeface="Times New Roman"/>
                      </a:endParaRPr>
                    </a:p>
                  </a:txBody>
                  <a:tcPr marL="38468" marR="38468" marT="0" marB="0"/>
                </a:tc>
              </a:tr>
              <a:tr h="652745">
                <a:tc>
                  <a:txBody>
                    <a:bodyPr/>
                    <a:lstStyle/>
                    <a:p>
                      <a:pPr algn="just" fontAlgn="base">
                        <a:lnSpc>
                          <a:spcPct val="115000"/>
                        </a:lnSpc>
                        <a:spcBef>
                          <a:spcPts val="600"/>
                        </a:spcBef>
                        <a:spcAft>
                          <a:spcPts val="600"/>
                        </a:spcAft>
                      </a:pPr>
                      <a:r>
                        <a:rPr lang="es-PE" sz="1100">
                          <a:effectLst/>
                        </a:rPr>
                        <a:t>d) La transferencia debe efectuarse dentro de los cuatro meses de emitido el comprobante.</a:t>
                      </a:r>
                      <a:endParaRPr lang="es-PE" sz="1100">
                        <a:effectLst/>
                        <a:latin typeface="Calibri"/>
                        <a:ea typeface="Calibri"/>
                        <a:cs typeface="Times New Roman"/>
                      </a:endParaRPr>
                    </a:p>
                  </a:txBody>
                  <a:tcPr marL="38468" marR="38468" marT="0" marB="0"/>
                </a:tc>
                <a:tc>
                  <a:txBody>
                    <a:bodyPr/>
                    <a:lstStyle/>
                    <a:p>
                      <a:pPr algn="just" fontAlgn="base">
                        <a:lnSpc>
                          <a:spcPct val="115000"/>
                        </a:lnSpc>
                        <a:spcBef>
                          <a:spcPts val="600"/>
                        </a:spcBef>
                        <a:spcAft>
                          <a:spcPts val="600"/>
                        </a:spcAft>
                      </a:pPr>
                      <a:r>
                        <a:rPr lang="es-PE" sz="1100">
                          <a:effectLst/>
                        </a:rPr>
                        <a:t>d) Que el cheque sea girado dentro de los cuatro meses de emitido el comprobante de pago.</a:t>
                      </a:r>
                      <a:endParaRPr lang="es-PE" sz="1100">
                        <a:effectLst/>
                        <a:latin typeface="Calibri"/>
                        <a:ea typeface="Calibri"/>
                        <a:cs typeface="Times New Roman"/>
                      </a:endParaRPr>
                    </a:p>
                  </a:txBody>
                  <a:tcPr marL="38468" marR="38468" marT="0" marB="0"/>
                </a:tc>
                <a:tc>
                  <a:txBody>
                    <a:bodyPr/>
                    <a:lstStyle/>
                    <a:p>
                      <a:pPr algn="just" fontAlgn="base">
                        <a:lnSpc>
                          <a:spcPct val="115000"/>
                        </a:lnSpc>
                        <a:spcBef>
                          <a:spcPts val="600"/>
                        </a:spcBef>
                        <a:spcAft>
                          <a:spcPts val="600"/>
                        </a:spcAft>
                      </a:pPr>
                      <a:r>
                        <a:rPr lang="es-PE" sz="1100">
                          <a:effectLst/>
                        </a:rPr>
                        <a:t>d) El pago debe efectuarse dentro de los cuatro meses de emitido el comprobante.</a:t>
                      </a:r>
                    </a:p>
                    <a:p>
                      <a:pPr marL="457200" algn="just" fontAlgn="base">
                        <a:lnSpc>
                          <a:spcPct val="115000"/>
                        </a:lnSpc>
                        <a:spcAft>
                          <a:spcPts val="0"/>
                        </a:spcAft>
                      </a:pPr>
                      <a:r>
                        <a:rPr lang="es-PE" sz="1100">
                          <a:effectLst/>
                        </a:rPr>
                        <a:t> </a:t>
                      </a:r>
                      <a:endParaRPr lang="es-PE" sz="1100">
                        <a:effectLst/>
                        <a:latin typeface="Calibri"/>
                        <a:ea typeface="Calibri"/>
                        <a:cs typeface="Times New Roman"/>
                      </a:endParaRPr>
                    </a:p>
                  </a:txBody>
                  <a:tcPr marL="38468" marR="38468" marT="0" marB="0"/>
                </a:tc>
              </a:tr>
              <a:tr h="652745">
                <a:tc>
                  <a:txBody>
                    <a:bodyPr/>
                    <a:lstStyle/>
                    <a:p>
                      <a:pPr algn="just" fontAlgn="base">
                        <a:lnSpc>
                          <a:spcPct val="115000"/>
                        </a:lnSpc>
                        <a:spcBef>
                          <a:spcPts val="600"/>
                        </a:spcBef>
                        <a:spcAft>
                          <a:spcPts val="600"/>
                        </a:spcAft>
                      </a:pPr>
                      <a:r>
                        <a:rPr lang="es-PE" sz="1100" dirty="0">
                          <a:effectLst/>
                        </a:rPr>
                        <a:t>e) La cuenta corriente del adquirente debe encontrarse registrada en su contabilidad.</a:t>
                      </a:r>
                      <a:endParaRPr lang="es-PE" sz="1100" dirty="0">
                        <a:effectLst/>
                        <a:latin typeface="Calibri"/>
                        <a:ea typeface="Calibri"/>
                        <a:cs typeface="Times New Roman"/>
                      </a:endParaRPr>
                    </a:p>
                  </a:txBody>
                  <a:tcPr marL="38468" marR="38468" marT="0" marB="0"/>
                </a:tc>
                <a:tc>
                  <a:txBody>
                    <a:bodyPr/>
                    <a:lstStyle/>
                    <a:p>
                      <a:pPr algn="just" fontAlgn="base">
                        <a:lnSpc>
                          <a:spcPct val="115000"/>
                        </a:lnSpc>
                        <a:spcBef>
                          <a:spcPts val="600"/>
                        </a:spcBef>
                        <a:spcAft>
                          <a:spcPts val="600"/>
                        </a:spcAft>
                      </a:pPr>
                      <a:r>
                        <a:rPr lang="es-PE" sz="1100" dirty="0">
                          <a:effectLst/>
                        </a:rPr>
                        <a:t>e) Que el cheque corresponda a una cuenta corriente a nombre del adquirente, la misma que deberá estar registrada en su contabilidad.</a:t>
                      </a:r>
                      <a:endParaRPr lang="es-PE" sz="1100" dirty="0">
                        <a:effectLst/>
                        <a:latin typeface="Calibri"/>
                        <a:ea typeface="Calibri"/>
                        <a:cs typeface="Times New Roman"/>
                      </a:endParaRPr>
                    </a:p>
                  </a:txBody>
                  <a:tcPr marL="38468" marR="38468" marT="0" marB="0"/>
                </a:tc>
                <a:tc>
                  <a:txBody>
                    <a:bodyPr/>
                    <a:lstStyle/>
                    <a:p>
                      <a:pPr algn="just" fontAlgn="base">
                        <a:lnSpc>
                          <a:spcPct val="115000"/>
                        </a:lnSpc>
                        <a:spcBef>
                          <a:spcPts val="600"/>
                        </a:spcBef>
                        <a:spcAft>
                          <a:spcPts val="600"/>
                        </a:spcAft>
                      </a:pPr>
                      <a:r>
                        <a:rPr lang="es-PE" sz="1100" dirty="0">
                          <a:effectLst/>
                        </a:rPr>
                        <a:t>e) La cuenta corriente del adquirente debe encontrarse registrada en su contabilidad.</a:t>
                      </a:r>
                    </a:p>
                    <a:p>
                      <a:pPr marL="457200" algn="just" fontAlgn="base">
                        <a:lnSpc>
                          <a:spcPct val="115000"/>
                        </a:lnSpc>
                        <a:spcAft>
                          <a:spcPts val="0"/>
                        </a:spcAft>
                      </a:pPr>
                      <a:r>
                        <a:rPr lang="es-PE" sz="1100" dirty="0">
                          <a:effectLst/>
                        </a:rPr>
                        <a:t> </a:t>
                      </a:r>
                      <a:endParaRPr lang="es-PE" sz="1100" dirty="0">
                        <a:effectLst/>
                        <a:latin typeface="Calibri"/>
                        <a:ea typeface="Calibri"/>
                        <a:cs typeface="Times New Roman"/>
                      </a:endParaRPr>
                    </a:p>
                  </a:txBody>
                  <a:tcPr marL="38468" marR="38468" marT="0" marB="0"/>
                </a:tc>
              </a:tr>
            </a:tbl>
          </a:graphicData>
        </a:graphic>
      </p:graphicFrame>
      <p:sp>
        <p:nvSpPr>
          <p:cNvPr id="2" name="Rectangle 7"/>
          <p:cNvSpPr>
            <a:spLocks noChangeArrowheads="1"/>
          </p:cNvSpPr>
          <p:nvPr/>
        </p:nvSpPr>
        <p:spPr bwMode="auto">
          <a:xfrm>
            <a:off x="0" y="194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1331640" y="718859"/>
            <a:ext cx="68407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180975"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10" name="Rectangle 21"/>
          <p:cNvSpPr>
            <a:spLocks noChangeArrowheads="1"/>
          </p:cNvSpPr>
          <p:nvPr/>
        </p:nvSpPr>
        <p:spPr bwMode="auto">
          <a:xfrm>
            <a:off x="333375"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CuadroTexto"/>
          <p:cNvSpPr txBox="1"/>
          <p:nvPr/>
        </p:nvSpPr>
        <p:spPr>
          <a:xfrm>
            <a:off x="899592" y="404664"/>
            <a:ext cx="7488832" cy="523220"/>
          </a:xfrm>
          <a:prstGeom prst="rect">
            <a:avLst/>
          </a:prstGeom>
          <a:noFill/>
        </p:spPr>
        <p:txBody>
          <a:bodyPr wrap="square" rtlCol="0">
            <a:spAutoFit/>
          </a:bodyPr>
          <a:lstStyle/>
          <a:p>
            <a:pPr algn="ctr"/>
            <a:r>
              <a:rPr lang="es-PE" sz="2800" b="1" dirty="0" smtClean="0">
                <a:solidFill>
                  <a:srgbClr val="CC9900"/>
                </a:solidFill>
              </a:rPr>
              <a:t>MEDIOS DE PAGO: CONDICIONES Y REQUISITOS</a:t>
            </a:r>
            <a:endParaRPr lang="es-PE" sz="2800" b="1" dirty="0">
              <a:solidFill>
                <a:srgbClr val="CC99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28"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altLang="es-PE" sz="800" b="0" i="0" u="none" strike="noStrike" cap="none" normalizeH="0" baseline="0" smtClean="0">
                <a:ln>
                  <a:noFill/>
                </a:ln>
                <a:solidFill>
                  <a:schemeClr val="tx1"/>
                </a:solidFill>
                <a:effectLst/>
                <a:latin typeface="Arial" pitchFamily="34" charset="0"/>
                <a:cs typeface="Arial" pitchFamily="34" charset="0"/>
              </a:rPr>
              <a:t/>
            </a:r>
            <a:br>
              <a:rPr kumimoji="0" lang="es-PE" altLang="es-PE" sz="800" b="0" i="0" u="none" strike="noStrike" cap="none" normalizeH="0" baseline="0" smtClean="0">
                <a:ln>
                  <a:noFill/>
                </a:ln>
                <a:solidFill>
                  <a:schemeClr val="tx1"/>
                </a:solidFill>
                <a:effectLst/>
                <a:latin typeface="Arial" pitchFamily="34" charset="0"/>
                <a:cs typeface="Arial" pitchFamily="34" charset="0"/>
              </a:rPr>
            </a:b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s-PE" altLang="es-PE"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90777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7"/>
          <p:cNvSpPr txBox="1">
            <a:spLocks noChangeArrowheads="1"/>
          </p:cNvSpPr>
          <p:nvPr/>
        </p:nvSpPr>
        <p:spPr bwMode="auto">
          <a:xfrm>
            <a:off x="900113" y="188640"/>
            <a:ext cx="6985000" cy="461665"/>
          </a:xfrm>
          <a:prstGeom prst="rect">
            <a:avLst/>
          </a:prstGeom>
          <a:noFill/>
          <a:ln w="9525">
            <a:noFill/>
            <a:miter lim="800000"/>
            <a:headEnd/>
            <a:tailEnd/>
          </a:ln>
        </p:spPr>
        <p:txBody>
          <a:bodyPr>
            <a:spAutoFit/>
          </a:bodyPr>
          <a:lstStyle/>
          <a:p>
            <a:pPr algn="ctr" defTabSz="914400">
              <a:spcBef>
                <a:spcPct val="50000"/>
              </a:spcBef>
            </a:pPr>
            <a:r>
              <a:rPr lang="es-PE" sz="2400" b="1" dirty="0">
                <a:solidFill>
                  <a:srgbClr val="FF9900"/>
                </a:solidFill>
                <a:latin typeface="Calibri" pitchFamily="34" charset="0"/>
              </a:rPr>
              <a:t>         </a:t>
            </a:r>
            <a:r>
              <a:rPr lang="es-PE" sz="2400" b="1" dirty="0">
                <a:solidFill>
                  <a:srgbClr val="CC9900"/>
                </a:solidFill>
                <a:latin typeface="Calibri" pitchFamily="34" charset="0"/>
              </a:rPr>
              <a:t>OPERACIONES AFECTAS AL IGV</a:t>
            </a:r>
            <a:endParaRPr lang="es-ES" sz="2400" b="1" dirty="0">
              <a:solidFill>
                <a:srgbClr val="CC9900"/>
              </a:solidFill>
              <a:latin typeface="Calibri" pitchFamily="34" charset="0"/>
            </a:endParaRPr>
          </a:p>
        </p:txBody>
      </p:sp>
      <p:sp>
        <p:nvSpPr>
          <p:cNvPr id="6" name="5 Elipse"/>
          <p:cNvSpPr/>
          <p:nvPr/>
        </p:nvSpPr>
        <p:spPr>
          <a:xfrm>
            <a:off x="107504" y="1952836"/>
            <a:ext cx="2232248" cy="2484276"/>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t>OPERACIONES GRAVADAS Y BASE IMPONIBLE</a:t>
            </a:r>
          </a:p>
          <a:p>
            <a:pPr algn="ctr"/>
            <a:r>
              <a:rPr lang="es-PE" sz="1600" b="1" i="1" dirty="0" smtClean="0"/>
              <a:t>Base Legal</a:t>
            </a:r>
            <a:r>
              <a:rPr lang="es-PE" sz="1600" i="1" dirty="0" smtClean="0"/>
              <a:t>: Artículo 1°, 3° y 13° del TUO de la LIGV</a:t>
            </a:r>
            <a:endParaRPr lang="es-PE" sz="1600" i="1" dirty="0"/>
          </a:p>
        </p:txBody>
      </p:sp>
      <p:sp>
        <p:nvSpPr>
          <p:cNvPr id="7" name="6 Rectángulo redondeado"/>
          <p:cNvSpPr/>
          <p:nvPr/>
        </p:nvSpPr>
        <p:spPr>
          <a:xfrm>
            <a:off x="2745091" y="828626"/>
            <a:ext cx="4896544" cy="800174"/>
          </a:xfrm>
          <a:prstGeom prst="roundRect">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t>En las operaciones de venta de bienes</a:t>
            </a:r>
            <a:endParaRPr lang="es-PE" dirty="0"/>
          </a:p>
          <a:p>
            <a:pPr algn="just"/>
            <a:r>
              <a:rPr lang="es-PE" dirty="0" smtClean="0"/>
              <a:t> Al valor de venta en el país  de dichos bienes gravados con el IGV.</a:t>
            </a:r>
            <a:endParaRPr lang="es-PE" dirty="0"/>
          </a:p>
        </p:txBody>
      </p:sp>
      <p:sp>
        <p:nvSpPr>
          <p:cNvPr id="8" name="7 Rectángulo redondeado"/>
          <p:cNvSpPr/>
          <p:nvPr/>
        </p:nvSpPr>
        <p:spPr>
          <a:xfrm>
            <a:off x="2745091" y="1844824"/>
            <a:ext cx="4896544" cy="792088"/>
          </a:xfrm>
          <a:prstGeom prst="roundRect">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t>En la prestación de servicios</a:t>
            </a:r>
            <a:r>
              <a:rPr lang="es-PE" dirty="0" smtClean="0"/>
              <a:t> </a:t>
            </a:r>
          </a:p>
          <a:p>
            <a:pPr algn="just"/>
            <a:r>
              <a:rPr lang="es-PE" dirty="0" smtClean="0"/>
              <a:t>Al total de la retribución pactado (valor de venta del servicio).</a:t>
            </a:r>
            <a:endParaRPr lang="es-PE" dirty="0"/>
          </a:p>
        </p:txBody>
      </p:sp>
      <p:sp>
        <p:nvSpPr>
          <p:cNvPr id="9" name="8 Rectángulo redondeado"/>
          <p:cNvSpPr/>
          <p:nvPr/>
        </p:nvSpPr>
        <p:spPr>
          <a:xfrm>
            <a:off x="2745091" y="2871936"/>
            <a:ext cx="4896544" cy="701080"/>
          </a:xfrm>
          <a:prstGeom prst="roundRect">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t>En los contratos de construcción</a:t>
            </a:r>
            <a:endParaRPr lang="es-PE" dirty="0"/>
          </a:p>
          <a:p>
            <a:pPr algn="just"/>
            <a:r>
              <a:rPr lang="es-PE" dirty="0" smtClean="0"/>
              <a:t>Al valor total del servicio de construcción.</a:t>
            </a:r>
            <a:endParaRPr lang="es-PE" dirty="0"/>
          </a:p>
        </p:txBody>
      </p:sp>
      <p:sp>
        <p:nvSpPr>
          <p:cNvPr id="10" name="9 Rectángulo redondeado"/>
          <p:cNvSpPr/>
          <p:nvPr/>
        </p:nvSpPr>
        <p:spPr>
          <a:xfrm>
            <a:off x="2745091" y="3789040"/>
            <a:ext cx="4896544" cy="1440160"/>
          </a:xfrm>
          <a:prstGeom prst="roundRect">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t>En  la primera venta  de inmuebles realizada por el constructor de los mismos</a:t>
            </a:r>
            <a:endParaRPr lang="es-PE" dirty="0" smtClean="0"/>
          </a:p>
          <a:p>
            <a:pPr algn="just"/>
            <a:r>
              <a:rPr lang="es-PE" dirty="0" smtClean="0"/>
              <a:t>50% del valor total de la venta del inmueble , dado que el  otro 50% corresponde al valor del terreno.</a:t>
            </a:r>
            <a:endParaRPr lang="es-PE" dirty="0"/>
          </a:p>
        </p:txBody>
      </p:sp>
      <p:sp>
        <p:nvSpPr>
          <p:cNvPr id="11" name="10 Rectángulo redondeado"/>
          <p:cNvSpPr/>
          <p:nvPr/>
        </p:nvSpPr>
        <p:spPr>
          <a:xfrm>
            <a:off x="2745091" y="5373216"/>
            <a:ext cx="4896544" cy="1080120"/>
          </a:xfrm>
          <a:prstGeom prst="roundRect">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t>Retiro de bienes</a:t>
            </a:r>
            <a:r>
              <a:rPr lang="es-PE" dirty="0" smtClean="0"/>
              <a:t> </a:t>
            </a:r>
          </a:p>
          <a:p>
            <a:pPr algn="just"/>
            <a:r>
              <a:rPr lang="es-PE" dirty="0" smtClean="0"/>
              <a:t>Al valor de mercado de las entregas realizadas a título gratuito y que califican como retiro de bienes muebles.</a:t>
            </a:r>
            <a:endParaRPr lang="es-PE" dirty="0"/>
          </a:p>
        </p:txBody>
      </p:sp>
      <p:cxnSp>
        <p:nvCxnSpPr>
          <p:cNvPr id="12" name="11 Conector recto"/>
          <p:cNvCxnSpPr/>
          <p:nvPr/>
        </p:nvCxnSpPr>
        <p:spPr>
          <a:xfrm>
            <a:off x="2339752" y="3212976"/>
            <a:ext cx="405339"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a:stCxn id="10" idx="1"/>
          </p:cNvCxnSpPr>
          <p:nvPr/>
        </p:nvCxnSpPr>
        <p:spPr>
          <a:xfrm flipH="1">
            <a:off x="2542421" y="4509120"/>
            <a:ext cx="202670"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H="1">
            <a:off x="2542421" y="1228713"/>
            <a:ext cx="1347" cy="4684563"/>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a:stCxn id="11" idx="1"/>
          </p:cNvCxnSpPr>
          <p:nvPr/>
        </p:nvCxnSpPr>
        <p:spPr>
          <a:xfrm flipH="1">
            <a:off x="2542421" y="5913276"/>
            <a:ext cx="202670"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a:stCxn id="8" idx="1"/>
          </p:cNvCxnSpPr>
          <p:nvPr/>
        </p:nvCxnSpPr>
        <p:spPr>
          <a:xfrm flipH="1">
            <a:off x="2543768" y="2240868"/>
            <a:ext cx="201323"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a:stCxn id="7" idx="1"/>
          </p:cNvCxnSpPr>
          <p:nvPr/>
        </p:nvCxnSpPr>
        <p:spPr>
          <a:xfrm flipH="1">
            <a:off x="2543768" y="1228713"/>
            <a:ext cx="201323"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469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194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180975"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10" name="Rectangle 21"/>
          <p:cNvSpPr>
            <a:spLocks noChangeArrowheads="1"/>
          </p:cNvSpPr>
          <p:nvPr/>
        </p:nvSpPr>
        <p:spPr bwMode="auto">
          <a:xfrm>
            <a:off x="333375"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CuadroTexto"/>
          <p:cNvSpPr txBox="1"/>
          <p:nvPr/>
        </p:nvSpPr>
        <p:spPr>
          <a:xfrm>
            <a:off x="395536" y="44624"/>
            <a:ext cx="8208912" cy="830997"/>
          </a:xfrm>
          <a:prstGeom prst="rect">
            <a:avLst/>
          </a:prstGeom>
          <a:noFill/>
        </p:spPr>
        <p:txBody>
          <a:bodyPr wrap="square" rtlCol="0">
            <a:spAutoFit/>
          </a:bodyPr>
          <a:lstStyle/>
          <a:p>
            <a:pPr algn="ctr"/>
            <a:r>
              <a:rPr lang="es-PE" sz="2400" b="1" dirty="0" smtClean="0">
                <a:solidFill>
                  <a:srgbClr val="CC9900"/>
                </a:solidFill>
              </a:rPr>
              <a:t>MEDIOS DE PAGO</a:t>
            </a:r>
          </a:p>
          <a:p>
            <a:pPr algn="ctr"/>
            <a:r>
              <a:rPr lang="es-PE" sz="2400" b="1" dirty="0" smtClean="0">
                <a:solidFill>
                  <a:srgbClr val="CC9900"/>
                </a:solidFill>
              </a:rPr>
              <a:t>Convalidación crédito fiscal vs. Bancarización </a:t>
            </a:r>
            <a:endParaRPr lang="es-PE" sz="2400" b="1" dirty="0">
              <a:solidFill>
                <a:srgbClr val="CC9900"/>
              </a:solidFill>
            </a:endParaRPr>
          </a:p>
        </p:txBody>
      </p:sp>
      <p:sp>
        <p:nvSpPr>
          <p:cNvPr id="28" name="Rectangle 13"/>
          <p:cNvSpPr>
            <a:spLocks noChangeArrowheads="1"/>
          </p:cNvSpPr>
          <p:nvPr/>
        </p:nvSpPr>
        <p:spPr bwMode="auto">
          <a:xfrm>
            <a:off x="0" y="-1245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567864585"/>
              </p:ext>
            </p:extLst>
          </p:nvPr>
        </p:nvGraphicFramePr>
        <p:xfrm>
          <a:off x="467544" y="855665"/>
          <a:ext cx="8352927" cy="5381647"/>
        </p:xfrm>
        <a:graphic>
          <a:graphicData uri="http://schemas.openxmlformats.org/drawingml/2006/table">
            <a:tbl>
              <a:tblPr firstRow="1" firstCol="1" bandRow="1">
                <a:tableStyleId>{5940675A-B579-460E-94D1-54222C63F5DA}</a:tableStyleId>
              </a:tblPr>
              <a:tblGrid>
                <a:gridCol w="3947904"/>
                <a:gridCol w="4405023"/>
              </a:tblGrid>
              <a:tr h="235350">
                <a:tc gridSpan="2">
                  <a:txBody>
                    <a:bodyPr/>
                    <a:lstStyle/>
                    <a:p>
                      <a:pPr marL="457200" algn="ctr" fontAlgn="base">
                        <a:lnSpc>
                          <a:spcPct val="115000"/>
                        </a:lnSpc>
                        <a:spcAft>
                          <a:spcPts val="0"/>
                        </a:spcAft>
                      </a:pPr>
                      <a:r>
                        <a:rPr lang="es-PE" sz="1400" b="1" dirty="0">
                          <a:solidFill>
                            <a:schemeClr val="bg1"/>
                          </a:solidFill>
                          <a:effectLst/>
                        </a:rPr>
                        <a:t>DIFERENCIAS RELEVANTES A OBSERVAR RESPECTO AL USO DE MEDIOS DE PAGO</a:t>
                      </a:r>
                      <a:endParaRPr lang="es-PE" sz="1400" b="1" dirty="0">
                        <a:solidFill>
                          <a:schemeClr val="bg1"/>
                        </a:solidFill>
                        <a:effectLst/>
                        <a:latin typeface="Calibri"/>
                        <a:ea typeface="Calibri"/>
                        <a:cs typeface="Times New Roman"/>
                      </a:endParaRPr>
                    </a:p>
                  </a:txBody>
                  <a:tcPr marL="47162" marR="47162" marT="0" marB="0">
                    <a:solidFill>
                      <a:srgbClr val="CC9900"/>
                    </a:solidFill>
                  </a:tcPr>
                </a:tc>
                <a:tc hMerge="1">
                  <a:txBody>
                    <a:bodyPr/>
                    <a:lstStyle/>
                    <a:p>
                      <a:endParaRPr lang="es-PE"/>
                    </a:p>
                  </a:txBody>
                  <a:tcPr/>
                </a:tc>
              </a:tr>
              <a:tr h="254333">
                <a:tc>
                  <a:txBody>
                    <a:bodyPr/>
                    <a:lstStyle/>
                    <a:p>
                      <a:pPr marL="457200" algn="ctr" fontAlgn="base">
                        <a:lnSpc>
                          <a:spcPct val="115000"/>
                        </a:lnSpc>
                        <a:spcAft>
                          <a:spcPts val="0"/>
                        </a:spcAft>
                      </a:pPr>
                      <a:r>
                        <a:rPr lang="es-PE" sz="1400" b="1" dirty="0">
                          <a:solidFill>
                            <a:schemeClr val="bg1"/>
                          </a:solidFill>
                          <a:effectLst/>
                        </a:rPr>
                        <a:t>Convalidación del IGV como crédito fiscal</a:t>
                      </a:r>
                      <a:endParaRPr lang="es-PE" sz="1400" b="1" dirty="0">
                        <a:solidFill>
                          <a:schemeClr val="bg1"/>
                        </a:solidFill>
                        <a:effectLst/>
                        <a:latin typeface="Calibri"/>
                        <a:ea typeface="Calibri"/>
                        <a:cs typeface="Times New Roman"/>
                      </a:endParaRPr>
                    </a:p>
                  </a:txBody>
                  <a:tcPr marL="47162" marR="47162" marT="0" marB="0">
                    <a:solidFill>
                      <a:srgbClr val="CC9900"/>
                    </a:solidFill>
                  </a:tcPr>
                </a:tc>
                <a:tc>
                  <a:txBody>
                    <a:bodyPr/>
                    <a:lstStyle/>
                    <a:p>
                      <a:pPr marL="457200" algn="ctr" fontAlgn="base">
                        <a:lnSpc>
                          <a:spcPct val="115000"/>
                        </a:lnSpc>
                        <a:spcAft>
                          <a:spcPts val="0"/>
                        </a:spcAft>
                      </a:pPr>
                      <a:r>
                        <a:rPr lang="es-PE" sz="1400" b="1" dirty="0">
                          <a:solidFill>
                            <a:schemeClr val="bg1"/>
                          </a:solidFill>
                          <a:effectLst/>
                        </a:rPr>
                        <a:t>Normas de bancarización</a:t>
                      </a:r>
                      <a:endParaRPr lang="es-PE" sz="1400" b="1" dirty="0">
                        <a:solidFill>
                          <a:schemeClr val="bg1"/>
                        </a:solidFill>
                        <a:effectLst/>
                        <a:latin typeface="Calibri"/>
                        <a:ea typeface="Calibri"/>
                        <a:cs typeface="Times New Roman"/>
                      </a:endParaRPr>
                    </a:p>
                  </a:txBody>
                  <a:tcPr marL="47162" marR="47162" marT="0" marB="0">
                    <a:solidFill>
                      <a:srgbClr val="CC9900"/>
                    </a:solidFill>
                  </a:tcPr>
                </a:tc>
              </a:tr>
              <a:tr h="706051">
                <a:tc>
                  <a:txBody>
                    <a:bodyPr/>
                    <a:lstStyle/>
                    <a:p>
                      <a:pPr marL="98425" indent="0" algn="just" fontAlgn="base">
                        <a:lnSpc>
                          <a:spcPct val="115000"/>
                        </a:lnSpc>
                        <a:spcAft>
                          <a:spcPts val="0"/>
                        </a:spcAft>
                      </a:pPr>
                      <a:r>
                        <a:rPr lang="es-PE" sz="1400" dirty="0">
                          <a:effectLst/>
                        </a:rPr>
                        <a:t>Procede su uso sólo cuando se emitan comprobantes de pago no fidedignos o que incumplan los requisitos legales y reglamentarios</a:t>
                      </a:r>
                      <a:endParaRPr lang="es-PE" sz="1400" dirty="0">
                        <a:effectLst/>
                        <a:latin typeface="Calibri"/>
                        <a:ea typeface="Calibri"/>
                        <a:cs typeface="Times New Roman"/>
                      </a:endParaRPr>
                    </a:p>
                  </a:txBody>
                  <a:tcPr marL="47162" marR="47162" marT="0" marB="0"/>
                </a:tc>
                <a:tc>
                  <a:txBody>
                    <a:bodyPr/>
                    <a:lstStyle/>
                    <a:p>
                      <a:pPr marL="6350" indent="0" algn="just" fontAlgn="base">
                        <a:lnSpc>
                          <a:spcPct val="115000"/>
                        </a:lnSpc>
                        <a:spcAft>
                          <a:spcPts val="0"/>
                        </a:spcAft>
                      </a:pPr>
                      <a:r>
                        <a:rPr lang="es-PE" sz="1400" dirty="0">
                          <a:effectLst/>
                        </a:rPr>
                        <a:t>Procede su uso en las obligaciones cuyo pago se cumpla mediante el empleo de sumas de dinero.</a:t>
                      </a:r>
                      <a:endParaRPr lang="es-PE" sz="1400" dirty="0">
                        <a:effectLst/>
                        <a:latin typeface="Calibri"/>
                        <a:ea typeface="Calibri"/>
                        <a:cs typeface="Times New Roman"/>
                      </a:endParaRPr>
                    </a:p>
                  </a:txBody>
                  <a:tcPr marL="47162" marR="47162" marT="0" marB="0"/>
                </a:tc>
              </a:tr>
              <a:tr h="508665">
                <a:tc>
                  <a:txBody>
                    <a:bodyPr/>
                    <a:lstStyle/>
                    <a:p>
                      <a:pPr marL="98425" indent="0" algn="just" fontAlgn="base">
                        <a:lnSpc>
                          <a:spcPct val="115000"/>
                        </a:lnSpc>
                        <a:spcAft>
                          <a:spcPts val="0"/>
                        </a:spcAft>
                      </a:pPr>
                      <a:r>
                        <a:rPr lang="es-PE" sz="1400" dirty="0">
                          <a:effectLst/>
                        </a:rPr>
                        <a:t>No existe un monto mínimo establecido</a:t>
                      </a:r>
                      <a:endParaRPr lang="es-PE" sz="1400" dirty="0">
                        <a:effectLst/>
                        <a:latin typeface="Calibri"/>
                        <a:ea typeface="Calibri"/>
                        <a:cs typeface="Times New Roman"/>
                      </a:endParaRPr>
                    </a:p>
                  </a:txBody>
                  <a:tcPr marL="47162" marR="47162" marT="0" marB="0"/>
                </a:tc>
                <a:tc>
                  <a:txBody>
                    <a:bodyPr/>
                    <a:lstStyle/>
                    <a:p>
                      <a:pPr marL="6350" indent="0" algn="just" fontAlgn="base">
                        <a:lnSpc>
                          <a:spcPct val="115000"/>
                        </a:lnSpc>
                        <a:spcAft>
                          <a:spcPts val="0"/>
                        </a:spcAft>
                      </a:pPr>
                      <a:r>
                        <a:rPr lang="es-PE" sz="1400" dirty="0" smtClean="0">
                          <a:effectLst/>
                        </a:rPr>
                        <a:t>Resulta obligatorio su empleo en </a:t>
                      </a:r>
                      <a:r>
                        <a:rPr lang="es-PE" sz="1400" dirty="0">
                          <a:effectLst/>
                        </a:rPr>
                        <a:t>las operaciones cuyo importe de la obligación sea a partir de S/. 3,500 o US$ 1,000.</a:t>
                      </a:r>
                      <a:endParaRPr lang="es-PE" sz="1400" dirty="0">
                        <a:effectLst/>
                        <a:latin typeface="Calibri"/>
                        <a:ea typeface="Calibri"/>
                        <a:cs typeface="Times New Roman"/>
                      </a:endParaRPr>
                    </a:p>
                  </a:txBody>
                  <a:tcPr marL="47162" marR="47162" marT="0" marB="0"/>
                </a:tc>
              </a:tr>
              <a:tr h="508665">
                <a:tc>
                  <a:txBody>
                    <a:bodyPr/>
                    <a:lstStyle/>
                    <a:p>
                      <a:pPr marL="98425" indent="0" algn="just" fontAlgn="base">
                        <a:lnSpc>
                          <a:spcPct val="115000"/>
                        </a:lnSpc>
                        <a:spcAft>
                          <a:spcPts val="0"/>
                        </a:spcAft>
                      </a:pPr>
                      <a:r>
                        <a:rPr lang="es-PE" sz="1400" kern="1200" dirty="0" smtClean="0">
                          <a:solidFill>
                            <a:schemeClr val="tx1"/>
                          </a:solidFill>
                          <a:latin typeface="+mn-lt"/>
                          <a:ea typeface="+mn-ea"/>
                          <a:cs typeface="+mn-cs"/>
                        </a:rPr>
                        <a:t>Se requiere la cancelación del importe total, incluido el impuesto y la percepción, de corresponder, a través de un solo pago.</a:t>
                      </a:r>
                      <a:endParaRPr lang="es-PE" sz="1400" dirty="0">
                        <a:effectLst/>
                        <a:latin typeface="Calibri"/>
                        <a:ea typeface="Calibri"/>
                        <a:cs typeface="Times New Roman"/>
                      </a:endParaRPr>
                    </a:p>
                  </a:txBody>
                  <a:tcPr marL="47162" marR="47162" marT="0" marB="0"/>
                </a:tc>
                <a:tc>
                  <a:txBody>
                    <a:bodyPr/>
                    <a:lstStyle/>
                    <a:p>
                      <a:pPr marL="6350" indent="0" algn="just" fontAlgn="base">
                        <a:lnSpc>
                          <a:spcPct val="115000"/>
                        </a:lnSpc>
                        <a:spcAft>
                          <a:spcPts val="0"/>
                        </a:spcAft>
                      </a:pPr>
                      <a:r>
                        <a:rPr lang="es-PE" sz="1400" kern="1200" dirty="0" smtClean="0">
                          <a:solidFill>
                            <a:schemeClr val="tx1"/>
                          </a:solidFill>
                          <a:latin typeface="+mn-lt"/>
                          <a:ea typeface="+mn-ea"/>
                          <a:cs typeface="+mn-cs"/>
                        </a:rPr>
                        <a:t>La cancelación se puede realizar en forma total o parcial, utilizando los medios de pago</a:t>
                      </a:r>
                      <a:r>
                        <a:rPr lang="es-PE" sz="1800" kern="1200" dirty="0" smtClean="0">
                          <a:solidFill>
                            <a:schemeClr val="tx1"/>
                          </a:solidFill>
                          <a:latin typeface="+mn-lt"/>
                          <a:ea typeface="+mn-ea"/>
                          <a:cs typeface="+mn-cs"/>
                        </a:rPr>
                        <a:t>.</a:t>
                      </a:r>
                      <a:endParaRPr lang="es-PE" sz="1400" dirty="0">
                        <a:effectLst/>
                        <a:latin typeface="Calibri"/>
                        <a:ea typeface="Calibri"/>
                        <a:cs typeface="Times New Roman"/>
                      </a:endParaRPr>
                    </a:p>
                  </a:txBody>
                  <a:tcPr marL="47162" marR="47162" marT="0" marB="0"/>
                </a:tc>
              </a:tr>
              <a:tr h="2688088">
                <a:tc>
                  <a:txBody>
                    <a:bodyPr/>
                    <a:lstStyle/>
                    <a:p>
                      <a:pPr marL="6350" indent="0" algn="just" fontAlgn="base">
                        <a:lnSpc>
                          <a:spcPct val="115000"/>
                        </a:lnSpc>
                        <a:spcAft>
                          <a:spcPts val="0"/>
                        </a:spcAft>
                        <a:tabLst>
                          <a:tab pos="92075" algn="l"/>
                        </a:tabLst>
                      </a:pPr>
                      <a:r>
                        <a:rPr lang="es-PE" sz="1400" dirty="0">
                          <a:effectLst/>
                        </a:rPr>
                        <a:t>Sólo se permite el uso de tres (3) tipos medios de pago.</a:t>
                      </a:r>
                    </a:p>
                    <a:p>
                      <a:pPr marL="342900" lvl="0" indent="-342900" algn="just" fontAlgn="base">
                        <a:lnSpc>
                          <a:spcPct val="115000"/>
                        </a:lnSpc>
                        <a:spcAft>
                          <a:spcPts val="0"/>
                        </a:spcAft>
                        <a:buFont typeface="+mj-lt"/>
                        <a:buAutoNum type="alphaLcParenR"/>
                      </a:pPr>
                      <a:r>
                        <a:rPr lang="es-PE" sz="1400" dirty="0">
                          <a:effectLst/>
                        </a:rPr>
                        <a:t>Transferencias de fondos</a:t>
                      </a:r>
                    </a:p>
                    <a:p>
                      <a:pPr marL="342900" lvl="0" indent="-342900" algn="just" fontAlgn="base">
                        <a:lnSpc>
                          <a:spcPct val="115000"/>
                        </a:lnSpc>
                        <a:spcAft>
                          <a:spcPts val="0"/>
                        </a:spcAft>
                        <a:buFont typeface="+mj-lt"/>
                        <a:buAutoNum type="alphaLcParenR"/>
                      </a:pPr>
                      <a:r>
                        <a:rPr lang="es-PE" sz="1400" dirty="0">
                          <a:effectLst/>
                        </a:rPr>
                        <a:t>Cheques con la cláusula "no negociables", "intransferibles", "no a la orden" u otro equivalente</a:t>
                      </a:r>
                    </a:p>
                    <a:p>
                      <a:pPr marL="342900" lvl="0" indent="-342900" algn="just" fontAlgn="base">
                        <a:lnSpc>
                          <a:spcPct val="115000"/>
                        </a:lnSpc>
                        <a:spcAft>
                          <a:spcPts val="0"/>
                        </a:spcAft>
                        <a:buFont typeface="+mj-lt"/>
                        <a:buAutoNum type="alphaLcParenR"/>
                      </a:pPr>
                      <a:r>
                        <a:rPr lang="es-PE" sz="1400" dirty="0">
                          <a:effectLst/>
                        </a:rPr>
                        <a:t>Órdenes de pago</a:t>
                      </a:r>
                      <a:endParaRPr lang="es-PE" sz="1400" dirty="0">
                        <a:effectLst/>
                        <a:latin typeface="Calibri"/>
                        <a:ea typeface="Calibri"/>
                        <a:cs typeface="Times New Roman"/>
                      </a:endParaRPr>
                    </a:p>
                  </a:txBody>
                  <a:tcPr marL="47162" marR="47162" marT="0" marB="0"/>
                </a:tc>
                <a:tc>
                  <a:txBody>
                    <a:bodyPr/>
                    <a:lstStyle/>
                    <a:p>
                      <a:pPr marL="6350" indent="0" algn="just" fontAlgn="base">
                        <a:lnSpc>
                          <a:spcPct val="115000"/>
                        </a:lnSpc>
                        <a:spcAft>
                          <a:spcPts val="0"/>
                        </a:spcAft>
                        <a:tabLst>
                          <a:tab pos="0" algn="l"/>
                        </a:tabLst>
                      </a:pPr>
                      <a:r>
                        <a:rPr lang="es-PE" sz="1400" dirty="0">
                          <a:effectLst/>
                        </a:rPr>
                        <a:t>Se permite el uso de siete (7) tipos de medios de </a:t>
                      </a:r>
                      <a:r>
                        <a:rPr lang="es-PE" sz="1400" dirty="0" smtClean="0">
                          <a:effectLst/>
                        </a:rPr>
                        <a:t>pago.</a:t>
                      </a:r>
                      <a:r>
                        <a:rPr lang="es-PE" sz="1400" baseline="0" dirty="0" smtClean="0">
                          <a:effectLst/>
                        </a:rPr>
                        <a:t> </a:t>
                      </a:r>
                      <a:r>
                        <a:rPr lang="es-PE" sz="1400" dirty="0" smtClean="0">
                          <a:effectLst/>
                        </a:rPr>
                        <a:t>Dichos </a:t>
                      </a:r>
                      <a:r>
                        <a:rPr lang="es-PE" sz="1400" dirty="0">
                          <a:effectLst/>
                        </a:rPr>
                        <a:t>medios de pago son:</a:t>
                      </a:r>
                    </a:p>
                    <a:p>
                      <a:pPr algn="just" fontAlgn="base">
                        <a:lnSpc>
                          <a:spcPct val="100000"/>
                        </a:lnSpc>
                        <a:spcBef>
                          <a:spcPts val="0"/>
                        </a:spcBef>
                        <a:spcAft>
                          <a:spcPts val="0"/>
                        </a:spcAft>
                      </a:pPr>
                      <a:r>
                        <a:rPr lang="es-PE" sz="1400" dirty="0">
                          <a:effectLst/>
                        </a:rPr>
                        <a:t>a) Depósitos en cuentas.</a:t>
                      </a:r>
                    </a:p>
                    <a:p>
                      <a:pPr algn="just" fontAlgn="base">
                        <a:lnSpc>
                          <a:spcPct val="100000"/>
                        </a:lnSpc>
                        <a:spcBef>
                          <a:spcPts val="0"/>
                        </a:spcBef>
                        <a:spcAft>
                          <a:spcPts val="0"/>
                        </a:spcAft>
                      </a:pPr>
                      <a:r>
                        <a:rPr lang="es-PE" sz="1400" dirty="0">
                          <a:effectLst/>
                        </a:rPr>
                        <a:t>b) Giros.</a:t>
                      </a:r>
                    </a:p>
                    <a:p>
                      <a:pPr algn="just" fontAlgn="base">
                        <a:lnSpc>
                          <a:spcPct val="100000"/>
                        </a:lnSpc>
                        <a:spcBef>
                          <a:spcPts val="0"/>
                        </a:spcBef>
                        <a:spcAft>
                          <a:spcPts val="0"/>
                        </a:spcAft>
                      </a:pPr>
                      <a:r>
                        <a:rPr lang="es-PE" sz="1400" dirty="0">
                          <a:effectLst/>
                        </a:rPr>
                        <a:t>c) Transferencias de fondos.</a:t>
                      </a:r>
                    </a:p>
                    <a:p>
                      <a:pPr algn="just" fontAlgn="base">
                        <a:lnSpc>
                          <a:spcPct val="100000"/>
                        </a:lnSpc>
                        <a:spcBef>
                          <a:spcPts val="0"/>
                        </a:spcBef>
                        <a:spcAft>
                          <a:spcPts val="0"/>
                        </a:spcAft>
                      </a:pPr>
                      <a:r>
                        <a:rPr lang="es-PE" sz="1400" dirty="0">
                          <a:effectLst/>
                        </a:rPr>
                        <a:t>d) Órdenes de pago.</a:t>
                      </a:r>
                    </a:p>
                    <a:p>
                      <a:pPr algn="just" fontAlgn="base">
                        <a:lnSpc>
                          <a:spcPct val="100000"/>
                        </a:lnSpc>
                        <a:spcBef>
                          <a:spcPts val="0"/>
                        </a:spcBef>
                        <a:spcAft>
                          <a:spcPts val="0"/>
                        </a:spcAft>
                      </a:pPr>
                      <a:r>
                        <a:rPr lang="es-PE" sz="1400" dirty="0">
                          <a:effectLst/>
                        </a:rPr>
                        <a:t>e) Tarjetas de débito expedidas en el país.</a:t>
                      </a:r>
                    </a:p>
                    <a:p>
                      <a:pPr algn="just" fontAlgn="base">
                        <a:lnSpc>
                          <a:spcPct val="100000"/>
                        </a:lnSpc>
                        <a:spcBef>
                          <a:spcPts val="0"/>
                        </a:spcBef>
                        <a:spcAft>
                          <a:spcPts val="0"/>
                        </a:spcAft>
                      </a:pPr>
                      <a:r>
                        <a:rPr lang="es-PE" sz="1400" dirty="0">
                          <a:effectLst/>
                        </a:rPr>
                        <a:t>f) Tarjetas de crédito expedidas en el país.</a:t>
                      </a:r>
                    </a:p>
                    <a:p>
                      <a:pPr algn="just" fontAlgn="base">
                        <a:lnSpc>
                          <a:spcPct val="100000"/>
                        </a:lnSpc>
                        <a:spcBef>
                          <a:spcPts val="0"/>
                        </a:spcBef>
                        <a:spcAft>
                          <a:spcPts val="0"/>
                        </a:spcAft>
                      </a:pPr>
                      <a:r>
                        <a:rPr lang="es-PE" sz="1400" dirty="0">
                          <a:effectLst/>
                        </a:rPr>
                        <a:t>g) Cheques con la cláusula de "no negociables", "intransferibles", "no a la orden" u otra equivalente, emitidos al amparo del artículo 190º de la Ley de Títulos Valores.</a:t>
                      </a:r>
                      <a:endParaRPr lang="es-PE" sz="1400" dirty="0">
                        <a:effectLst/>
                        <a:latin typeface="Calibri"/>
                        <a:ea typeface="Calibri"/>
                        <a:cs typeface="Times New Roman"/>
                      </a:endParaRPr>
                    </a:p>
                  </a:txBody>
                  <a:tcPr marL="47162" marR="47162" marT="0" marB="0"/>
                </a:tc>
              </a:tr>
            </a:tbl>
          </a:graphicData>
        </a:graphic>
      </p:graphicFrame>
    </p:spTree>
    <p:extLst>
      <p:ext uri="{BB962C8B-B14F-4D97-AF65-F5344CB8AC3E}">
        <p14:creationId xmlns:p14="http://schemas.microsoft.com/office/powerpoint/2010/main" val="2269254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194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180975"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10" name="Rectangle 21"/>
          <p:cNvSpPr>
            <a:spLocks noChangeArrowheads="1"/>
          </p:cNvSpPr>
          <p:nvPr/>
        </p:nvSpPr>
        <p:spPr bwMode="auto">
          <a:xfrm>
            <a:off x="333375"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CuadroTexto"/>
          <p:cNvSpPr txBox="1"/>
          <p:nvPr/>
        </p:nvSpPr>
        <p:spPr>
          <a:xfrm>
            <a:off x="333375" y="457200"/>
            <a:ext cx="8208912" cy="954107"/>
          </a:xfrm>
          <a:prstGeom prst="rect">
            <a:avLst/>
          </a:prstGeom>
          <a:noFill/>
        </p:spPr>
        <p:txBody>
          <a:bodyPr wrap="square" rtlCol="0">
            <a:spAutoFit/>
          </a:bodyPr>
          <a:lstStyle/>
          <a:p>
            <a:pPr algn="ctr"/>
            <a:r>
              <a:rPr lang="es-PE" sz="2800" b="1" dirty="0" smtClean="0">
                <a:solidFill>
                  <a:srgbClr val="CC9900"/>
                </a:solidFill>
              </a:rPr>
              <a:t>MEDIOS DE PAGO</a:t>
            </a:r>
          </a:p>
          <a:p>
            <a:pPr algn="ctr"/>
            <a:r>
              <a:rPr lang="es-PE" sz="2800" b="1" dirty="0" smtClean="0">
                <a:solidFill>
                  <a:srgbClr val="CC9900"/>
                </a:solidFill>
              </a:rPr>
              <a:t>Convalidación crédito fiscal vs. Bancarización </a:t>
            </a:r>
            <a:endParaRPr lang="es-PE" sz="2800" b="1" dirty="0">
              <a:solidFill>
                <a:srgbClr val="CC99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28"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altLang="es-PE" sz="800" b="0" i="0" u="none" strike="noStrike" cap="none" normalizeH="0" baseline="0" smtClean="0">
                <a:ln>
                  <a:noFill/>
                </a:ln>
                <a:solidFill>
                  <a:schemeClr val="tx1"/>
                </a:solidFill>
                <a:effectLst/>
                <a:latin typeface="Arial" pitchFamily="34" charset="0"/>
                <a:cs typeface="Arial" pitchFamily="34" charset="0"/>
              </a:rPr>
              <a:t/>
            </a:r>
            <a:br>
              <a:rPr kumimoji="0" lang="es-PE" altLang="es-PE" sz="800" b="0" i="0" u="none" strike="noStrike" cap="none" normalizeH="0" baseline="0" smtClean="0">
                <a:ln>
                  <a:noFill/>
                </a:ln>
                <a:solidFill>
                  <a:schemeClr val="tx1"/>
                </a:solidFill>
                <a:effectLst/>
                <a:latin typeface="Arial" pitchFamily="34" charset="0"/>
                <a:cs typeface="Arial" pitchFamily="34" charset="0"/>
              </a:rPr>
            </a:b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s-PE" altLang="es-PE"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63 Rectángulo redondeado"/>
          <p:cNvSpPr/>
          <p:nvPr/>
        </p:nvSpPr>
        <p:spPr>
          <a:xfrm>
            <a:off x="355890" y="1412776"/>
            <a:ext cx="8392574" cy="4752528"/>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PE" sz="1400" b="1" dirty="0">
                <a:effectLst/>
                <a:ea typeface="Calibri"/>
                <a:cs typeface="Times New Roman"/>
              </a:rPr>
              <a:t>EJEMPLO</a:t>
            </a:r>
            <a:endParaRPr lang="es-PE" sz="1400" dirty="0">
              <a:effectLst/>
              <a:ea typeface="Calibri"/>
              <a:cs typeface="Times New Roman"/>
            </a:endParaRPr>
          </a:p>
          <a:p>
            <a:pPr algn="just">
              <a:lnSpc>
                <a:spcPct val="115000"/>
              </a:lnSpc>
              <a:spcAft>
                <a:spcPts val="0"/>
              </a:spcAft>
            </a:pPr>
            <a:r>
              <a:rPr lang="es-PE" sz="1300" dirty="0">
                <a:effectLst/>
                <a:ea typeface="Calibri"/>
                <a:cs typeface="Times New Roman"/>
              </a:rPr>
              <a:t>Una empresa adquiere bienes por el importe total de S/. 6,000. El área contable verifica que el comprobante de pago emitido por dicha operación incumple algunos requisitos establecidos en el Reglamento de Comprobantes de Pago.</a:t>
            </a:r>
          </a:p>
          <a:p>
            <a:pPr algn="just">
              <a:lnSpc>
                <a:spcPct val="115000"/>
              </a:lnSpc>
              <a:spcAft>
                <a:spcPts val="0"/>
              </a:spcAft>
            </a:pPr>
            <a:r>
              <a:rPr lang="es-PE" sz="1300" dirty="0">
                <a:effectLst/>
                <a:ea typeface="Calibri"/>
                <a:cs typeface="Times New Roman"/>
              </a:rPr>
              <a:t>La empresa realizará la cancelación a través de una Transferencia de Fondos de su cuenta a la cuenta del emisor.</a:t>
            </a:r>
          </a:p>
          <a:p>
            <a:pPr algn="just">
              <a:lnSpc>
                <a:spcPct val="115000"/>
              </a:lnSpc>
              <a:spcAft>
                <a:spcPts val="0"/>
              </a:spcAft>
            </a:pPr>
            <a:endParaRPr lang="es-PE" sz="1300" b="1" dirty="0" smtClean="0">
              <a:effectLst/>
              <a:ea typeface="Calibri"/>
              <a:cs typeface="Times New Roman"/>
            </a:endParaRPr>
          </a:p>
          <a:p>
            <a:pPr algn="just">
              <a:lnSpc>
                <a:spcPct val="115000"/>
              </a:lnSpc>
              <a:spcAft>
                <a:spcPts val="0"/>
              </a:spcAft>
            </a:pPr>
            <a:r>
              <a:rPr lang="es-PE" sz="1300" b="1" dirty="0" smtClean="0">
                <a:effectLst/>
                <a:ea typeface="Calibri"/>
                <a:cs typeface="Times New Roman"/>
              </a:rPr>
              <a:t>Consideraciones </a:t>
            </a:r>
            <a:r>
              <a:rPr lang="es-PE" sz="1300" b="1" dirty="0">
                <a:effectLst/>
                <a:ea typeface="Calibri"/>
                <a:cs typeface="Times New Roman"/>
              </a:rPr>
              <a:t>a observar:</a:t>
            </a:r>
            <a:endParaRPr lang="es-PE" sz="1300" dirty="0">
              <a:effectLst/>
              <a:ea typeface="Calibri"/>
              <a:cs typeface="Times New Roman"/>
            </a:endParaRPr>
          </a:p>
          <a:p>
            <a:pPr algn="just">
              <a:lnSpc>
                <a:spcPct val="115000"/>
              </a:lnSpc>
              <a:spcAft>
                <a:spcPts val="0"/>
              </a:spcAft>
            </a:pPr>
            <a:r>
              <a:rPr lang="es-PE" sz="1300" dirty="0">
                <a:effectLst/>
                <a:ea typeface="Calibri"/>
                <a:cs typeface="Times New Roman"/>
              </a:rPr>
              <a:t>A efectos de no perder el IGV como crédito fiscal debe observar las reglas para la convalidación del </a:t>
            </a:r>
            <a:r>
              <a:rPr lang="es-PE" sz="1300" dirty="0" smtClean="0">
                <a:effectLst/>
                <a:ea typeface="Calibri"/>
                <a:cs typeface="Times New Roman"/>
              </a:rPr>
              <a:t>IGV.</a:t>
            </a:r>
            <a:endParaRPr lang="es-PE" sz="1300" dirty="0" smtClean="0">
              <a:effectLst/>
              <a:ea typeface="Calibri"/>
              <a:cs typeface="Times New Roman"/>
            </a:endParaRPr>
          </a:p>
          <a:p>
            <a:pPr algn="just">
              <a:lnSpc>
                <a:spcPct val="115000"/>
              </a:lnSpc>
              <a:spcAft>
                <a:spcPts val="0"/>
              </a:spcAft>
            </a:pPr>
            <a:r>
              <a:rPr lang="es-PE" sz="1300" dirty="0" smtClean="0">
                <a:effectLst/>
                <a:ea typeface="Calibri"/>
                <a:cs typeface="Times New Roman"/>
              </a:rPr>
              <a:t>Debido </a:t>
            </a:r>
            <a:r>
              <a:rPr lang="es-PE" sz="1300" dirty="0">
                <a:effectLst/>
                <a:ea typeface="Calibri"/>
                <a:cs typeface="Times New Roman"/>
              </a:rPr>
              <a:t>al importe de la operación corresponde que al momento de la cancelación se </a:t>
            </a:r>
            <a:r>
              <a:rPr lang="es-PE" sz="1300" dirty="0" smtClean="0">
                <a:effectLst/>
                <a:ea typeface="Calibri"/>
                <a:cs typeface="Times New Roman"/>
              </a:rPr>
              <a:t>cumplan </a:t>
            </a:r>
            <a:r>
              <a:rPr lang="es-PE" sz="1300" dirty="0">
                <a:effectLst/>
                <a:ea typeface="Calibri"/>
                <a:cs typeface="Times New Roman"/>
              </a:rPr>
              <a:t>las normas de bancarización.</a:t>
            </a:r>
          </a:p>
          <a:p>
            <a:pPr algn="just">
              <a:lnSpc>
                <a:spcPct val="115000"/>
              </a:lnSpc>
              <a:spcAft>
                <a:spcPts val="0"/>
              </a:spcAft>
            </a:pPr>
            <a:r>
              <a:rPr lang="es-PE" sz="1300" dirty="0">
                <a:effectLst/>
                <a:ea typeface="Calibri"/>
                <a:cs typeface="Times New Roman"/>
              </a:rPr>
              <a:t> </a:t>
            </a:r>
          </a:p>
          <a:p>
            <a:pPr algn="just">
              <a:lnSpc>
                <a:spcPct val="115000"/>
              </a:lnSpc>
              <a:spcAft>
                <a:spcPts val="0"/>
              </a:spcAft>
            </a:pPr>
            <a:r>
              <a:rPr lang="es-PE" sz="1300" b="1" dirty="0" smtClean="0">
                <a:effectLst/>
                <a:ea typeface="Calibri"/>
                <a:cs typeface="Times New Roman"/>
              </a:rPr>
              <a:t>Para </a:t>
            </a:r>
            <a:r>
              <a:rPr lang="es-PE" sz="1300" b="1" dirty="0">
                <a:effectLst/>
                <a:ea typeface="Calibri"/>
                <a:cs typeface="Times New Roman"/>
              </a:rPr>
              <a:t>efectos de la convalidación del IGV como crédito fiscal </a:t>
            </a:r>
            <a:r>
              <a:rPr lang="es-PE" sz="1300" b="1" dirty="0" smtClean="0">
                <a:effectLst/>
                <a:ea typeface="Calibri"/>
                <a:cs typeface="Times New Roman"/>
              </a:rPr>
              <a:t>se deberá</a:t>
            </a:r>
            <a:r>
              <a:rPr lang="es-PE" sz="1300" dirty="0">
                <a:effectLst/>
                <a:ea typeface="Calibri"/>
                <a:cs typeface="Times New Roman"/>
              </a:rPr>
              <a:t>:</a:t>
            </a:r>
          </a:p>
          <a:p>
            <a:pPr marL="342900" lvl="0" indent="-342900" algn="just">
              <a:lnSpc>
                <a:spcPct val="115000"/>
              </a:lnSpc>
              <a:spcAft>
                <a:spcPts val="0"/>
              </a:spcAft>
              <a:buFont typeface="+mj-lt"/>
              <a:buAutoNum type="alphaLcParenR"/>
            </a:pPr>
            <a:r>
              <a:rPr lang="es-PE" sz="1300" dirty="0" smtClean="0">
                <a:effectLst/>
                <a:ea typeface="Calibri"/>
                <a:cs typeface="Times New Roman"/>
              </a:rPr>
              <a:t>Cumplir </a:t>
            </a:r>
            <a:r>
              <a:rPr lang="es-PE" sz="1300" dirty="0">
                <a:effectLst/>
                <a:ea typeface="Calibri"/>
                <a:cs typeface="Times New Roman"/>
              </a:rPr>
              <a:t>los requisitos sustanciales y formales para </a:t>
            </a:r>
            <a:r>
              <a:rPr lang="es-PE" sz="1300" dirty="0" smtClean="0">
                <a:effectLst/>
                <a:ea typeface="Calibri"/>
                <a:cs typeface="Times New Roman"/>
              </a:rPr>
              <a:t>la aplicación del </a:t>
            </a:r>
            <a:r>
              <a:rPr lang="es-PE" sz="1300" dirty="0">
                <a:effectLst/>
                <a:ea typeface="Calibri"/>
                <a:cs typeface="Times New Roman"/>
              </a:rPr>
              <a:t>IGV como crédito fiscal.</a:t>
            </a:r>
          </a:p>
          <a:p>
            <a:pPr marL="342900" lvl="0" indent="-342900" algn="just">
              <a:lnSpc>
                <a:spcPct val="115000"/>
              </a:lnSpc>
              <a:spcAft>
                <a:spcPts val="0"/>
              </a:spcAft>
              <a:buFont typeface="+mj-lt"/>
              <a:buAutoNum type="alphaLcParenR"/>
            </a:pPr>
            <a:r>
              <a:rPr lang="es-PE" sz="1300" dirty="0">
                <a:effectLst/>
                <a:ea typeface="Calibri"/>
                <a:cs typeface="Times New Roman"/>
              </a:rPr>
              <a:t>Verificar que </a:t>
            </a:r>
            <a:r>
              <a:rPr lang="es-PE" sz="1300" dirty="0" smtClean="0">
                <a:effectLst/>
                <a:ea typeface="Calibri"/>
                <a:cs typeface="Times New Roman"/>
              </a:rPr>
              <a:t> el comprobante de pago contenga </a:t>
            </a:r>
            <a:r>
              <a:rPr lang="es-PE" sz="1300" dirty="0">
                <a:effectLst/>
                <a:ea typeface="Calibri"/>
                <a:cs typeface="Times New Roman"/>
              </a:rPr>
              <a:t>la  información mínima requerida.</a:t>
            </a:r>
          </a:p>
          <a:p>
            <a:pPr marL="342900" lvl="0" indent="-342900" algn="just">
              <a:lnSpc>
                <a:spcPct val="115000"/>
              </a:lnSpc>
              <a:spcAft>
                <a:spcPts val="1000"/>
              </a:spcAft>
              <a:buFont typeface="+mj-lt"/>
              <a:buAutoNum type="alphaLcParenR"/>
            </a:pPr>
            <a:r>
              <a:rPr lang="es-PE" sz="1300" dirty="0" smtClean="0">
                <a:effectLst/>
                <a:ea typeface="Calibri"/>
                <a:cs typeface="Times New Roman"/>
              </a:rPr>
              <a:t>Utilizar  </a:t>
            </a:r>
            <a:r>
              <a:rPr lang="es-PE" sz="1300" dirty="0">
                <a:effectLst/>
                <a:ea typeface="Calibri"/>
                <a:cs typeface="Times New Roman"/>
              </a:rPr>
              <a:t>un medio de pago admitido por las normas del IGV, cumpliendo con los requisitos exigidos.</a:t>
            </a:r>
          </a:p>
          <a:p>
            <a:pPr algn="just">
              <a:lnSpc>
                <a:spcPct val="115000"/>
              </a:lnSpc>
              <a:spcAft>
                <a:spcPts val="1000"/>
              </a:spcAft>
            </a:pPr>
            <a:r>
              <a:rPr lang="es-PE" sz="1300" b="1" dirty="0">
                <a:effectLst/>
                <a:ea typeface="Calibri"/>
                <a:cs typeface="Times New Roman"/>
              </a:rPr>
              <a:t>La cancelación de la operación a través de una Transferencia de Fondos constituye un medio de pago admitido por las normas de bancarización. </a:t>
            </a:r>
            <a:endParaRPr lang="es-PE" sz="1300" dirty="0">
              <a:effectLst/>
              <a:ea typeface="Calibri"/>
              <a:cs typeface="Times New Roman"/>
            </a:endParaRPr>
          </a:p>
        </p:txBody>
      </p:sp>
    </p:spTree>
    <p:extLst>
      <p:ext uri="{BB962C8B-B14F-4D97-AF65-F5344CB8AC3E}">
        <p14:creationId xmlns:p14="http://schemas.microsoft.com/office/powerpoint/2010/main" val="1644604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8" name="Text Box 4"/>
          <p:cNvSpPr txBox="1">
            <a:spLocks noChangeArrowheads="1"/>
          </p:cNvSpPr>
          <p:nvPr/>
        </p:nvSpPr>
        <p:spPr bwMode="auto">
          <a:xfrm>
            <a:off x="1115616" y="2197727"/>
            <a:ext cx="7343775" cy="400110"/>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s-ES" sz="2000" b="1" dirty="0">
                <a:solidFill>
                  <a:schemeClr val="tx1"/>
                </a:solidFill>
                <a:latin typeface="Arial (titulos)"/>
              </a:rPr>
              <a:t>INFORME Nº 146-2009-SUNAT / 2B0000</a:t>
            </a:r>
          </a:p>
        </p:txBody>
      </p:sp>
      <p:sp>
        <p:nvSpPr>
          <p:cNvPr id="24579" name="Text Box 6"/>
          <p:cNvSpPr txBox="1">
            <a:spLocks noChangeArrowheads="1"/>
          </p:cNvSpPr>
          <p:nvPr/>
        </p:nvSpPr>
        <p:spPr bwMode="auto">
          <a:xfrm>
            <a:off x="755576" y="836712"/>
            <a:ext cx="7343775" cy="769441"/>
          </a:xfrm>
          <a:prstGeom prst="rect">
            <a:avLst/>
          </a:prstGeom>
          <a:noFill/>
          <a:ln w="9525" algn="ctr">
            <a:noFill/>
            <a:miter lim="800000"/>
            <a:headEnd/>
            <a:tailEnd/>
          </a:ln>
        </p:spPr>
        <p:txBody>
          <a:bodyPr>
            <a:spAutoFit/>
          </a:bodyPr>
          <a:lstStyle/>
          <a:p>
            <a:pPr algn="ctr">
              <a:spcBef>
                <a:spcPct val="50000"/>
              </a:spcBef>
              <a:defRPr/>
            </a:pPr>
            <a:r>
              <a:rPr lang="es-ES" sz="2200" b="1" dirty="0" smtClean="0">
                <a:solidFill>
                  <a:srgbClr val="CC9900"/>
                </a:solidFill>
                <a:latin typeface="Arial" pitchFamily="34" charset="0"/>
                <a:ea typeface="Times New Roman" pitchFamily="18" charset="0"/>
                <a:cs typeface="Arial" pitchFamily="34" charset="0"/>
              </a:rPr>
              <a:t>INAPLICACIÓN DE LAS REGLAS DE CONVALIDACIÓN DEL CRÉDITO FISCAL</a:t>
            </a:r>
            <a:endParaRPr lang="es-ES" sz="2200" b="1" dirty="0">
              <a:solidFill>
                <a:srgbClr val="CC9900"/>
              </a:solidFill>
              <a:latin typeface="Arial" pitchFamily="34" charset="0"/>
              <a:ea typeface="Times New Roman" pitchFamily="18" charset="0"/>
              <a:cs typeface="Arial" pitchFamily="34" charset="0"/>
            </a:endParaRPr>
          </a:p>
        </p:txBody>
      </p:sp>
      <p:sp>
        <p:nvSpPr>
          <p:cNvPr id="73732" name="Text Box 7"/>
          <p:cNvSpPr txBox="1">
            <a:spLocks noChangeArrowheads="1"/>
          </p:cNvSpPr>
          <p:nvPr/>
        </p:nvSpPr>
        <p:spPr bwMode="auto">
          <a:xfrm>
            <a:off x="608409" y="2924944"/>
            <a:ext cx="8358187" cy="1938992"/>
          </a:xfrm>
          <a:prstGeom prst="rect">
            <a:avLst/>
          </a:prstGeom>
          <a:noFill/>
          <a:ln w="9525" algn="ctr">
            <a:noFill/>
            <a:miter lim="800000"/>
            <a:headEnd/>
            <a:tailEnd/>
          </a:ln>
        </p:spPr>
        <p:txBody>
          <a:bodyPr>
            <a:spAutoFit/>
          </a:bodyPr>
          <a:lstStyle/>
          <a:p>
            <a:pPr algn="just">
              <a:spcBef>
                <a:spcPct val="50000"/>
              </a:spcBef>
            </a:pPr>
            <a:r>
              <a:rPr lang="es-PE" sz="2000" i="1" dirty="0"/>
              <a:t>“Lo establecido en el texto vigente del artículo 19° del TUO de la Ley del IGV y en la Ley N° 29125 solo resulta de aplicación para validar el crédito fiscal sustentado en comprobantes de pago que no cumplen con los requisitos legales y reglamentarios, mas no para validar costo </a:t>
            </a:r>
            <a:r>
              <a:rPr lang="es-PE" sz="2000" b="1" i="1" dirty="0"/>
              <a:t>o gasto</a:t>
            </a:r>
            <a:r>
              <a:rPr lang="es-PE" sz="2000" i="1" dirty="0"/>
              <a:t> para efecto del Impuesto a la Renta en el mismo supuesto, toda vez que no existe norma alguna que haga extensivas las disposiciones analizadas a este último tributo”. </a:t>
            </a:r>
            <a:endParaRPr lang="es-ES" sz="2000" i="1" dirty="0"/>
          </a:p>
        </p:txBody>
      </p:sp>
    </p:spTree>
    <p:extLst>
      <p:ext uri="{BB962C8B-B14F-4D97-AF65-F5344CB8AC3E}">
        <p14:creationId xmlns:p14="http://schemas.microsoft.com/office/powerpoint/2010/main" val="363353851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6"/>
          <p:cNvSpPr txBox="1">
            <a:spLocks noChangeArrowheads="1"/>
          </p:cNvSpPr>
          <p:nvPr/>
        </p:nvSpPr>
        <p:spPr bwMode="auto">
          <a:xfrm>
            <a:off x="684213" y="2844800"/>
            <a:ext cx="7272337" cy="831850"/>
          </a:xfrm>
          <a:prstGeom prst="rect">
            <a:avLst/>
          </a:prstGeom>
          <a:noFill/>
          <a:ln w="9525">
            <a:noFill/>
            <a:miter lim="800000"/>
            <a:headEnd/>
            <a:tailEnd/>
          </a:ln>
        </p:spPr>
        <p:txBody>
          <a:bodyPr>
            <a:spAutoFit/>
          </a:bodyPr>
          <a:lstStyle/>
          <a:p>
            <a:pPr algn="ctr" defTabSz="914400">
              <a:spcBef>
                <a:spcPct val="50000"/>
              </a:spcBef>
            </a:pPr>
            <a:r>
              <a:rPr lang="es-PE" sz="4800" b="1" dirty="0">
                <a:solidFill>
                  <a:srgbClr val="CC9900"/>
                </a:solidFill>
              </a:rPr>
              <a:t>PAPELES DE TRABAJO</a:t>
            </a:r>
            <a:endParaRPr lang="es-ES" sz="4800" b="1" dirty="0">
              <a:solidFill>
                <a:srgbClr val="CC9900"/>
              </a:solidFill>
            </a:endParaRPr>
          </a:p>
        </p:txBody>
      </p:sp>
    </p:spTree>
    <p:extLst>
      <p:ext uri="{BB962C8B-B14F-4D97-AF65-F5344CB8AC3E}">
        <p14:creationId xmlns:p14="http://schemas.microsoft.com/office/powerpoint/2010/main" val="3237490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EACA4578-E654-42F0-BABA-C831794D7179}" type="slidenum">
              <a:rPr lang="es-ES" altLang="en-US" sz="1200">
                <a:solidFill>
                  <a:schemeClr val="tx1"/>
                </a:solidFill>
                <a:latin typeface="+mj-lt"/>
              </a:rPr>
              <a:pPr algn="r">
                <a:defRPr/>
              </a:pPr>
              <a:t>34</a:t>
            </a:fld>
            <a:endParaRPr lang="es-ES" altLang="en-US" sz="1200">
              <a:solidFill>
                <a:schemeClr val="tx1"/>
              </a:solidFill>
              <a:latin typeface="+mj-lt"/>
            </a:endParaRPr>
          </a:p>
        </p:txBody>
      </p:sp>
      <p:sp>
        <p:nvSpPr>
          <p:cNvPr id="5" name="Rectangle 3"/>
          <p:cNvSpPr txBox="1">
            <a:spLocks noChangeArrowheads="1"/>
          </p:cNvSpPr>
          <p:nvPr/>
        </p:nvSpPr>
        <p:spPr bwMode="auto">
          <a:xfrm>
            <a:off x="395288" y="2204864"/>
            <a:ext cx="8424862" cy="3454944"/>
          </a:xfrm>
          <a:prstGeom prst="rect">
            <a:avLst/>
          </a:prstGeom>
          <a:solidFill>
            <a:srgbClr val="FFFFFF"/>
          </a:solidFill>
          <a:ln>
            <a:noFill/>
            <a:miter lim="800000"/>
            <a:headEnd/>
            <a:tailEnd/>
          </a:ln>
        </p:spPr>
        <p:txBody>
          <a:bodyPr/>
          <a:lstStyle/>
          <a:p>
            <a:r>
              <a:rPr lang="es-PE" sz="2000" b="1" i="1" dirty="0" smtClean="0"/>
              <a:t>RTF N° 8174-7-2009 </a:t>
            </a:r>
          </a:p>
          <a:p>
            <a:pPr algn="just"/>
            <a:endParaRPr lang="en-US" sz="2000" i="1" dirty="0" smtClean="0"/>
          </a:p>
          <a:p>
            <a:pPr algn="just"/>
            <a:r>
              <a:rPr lang="en-US" sz="2000" i="1" dirty="0" smtClean="0"/>
              <a:t>La </a:t>
            </a:r>
            <a:r>
              <a:rPr lang="en-US" sz="2000" i="1" dirty="0" err="1" smtClean="0"/>
              <a:t>Administración</a:t>
            </a:r>
            <a:r>
              <a:rPr lang="en-US" sz="2000" i="1" dirty="0" smtClean="0"/>
              <a:t> </a:t>
            </a:r>
            <a:r>
              <a:rPr lang="en-US" sz="2000" i="1" dirty="0" err="1" smtClean="0"/>
              <a:t>Tributaria</a:t>
            </a:r>
            <a:r>
              <a:rPr lang="en-US" sz="2000" i="1" dirty="0" smtClean="0"/>
              <a:t>, </a:t>
            </a:r>
            <a:r>
              <a:rPr lang="es-PE" sz="2000" i="1" dirty="0" smtClean="0"/>
              <a:t>en ejercicio de su función fiscalizadora, puede requerir no sólo a entidades públicas que informen sobre el cumplimiento </a:t>
            </a:r>
            <a:r>
              <a:rPr lang="en-US" sz="2000" i="1" dirty="0" smtClean="0"/>
              <a:t>de </a:t>
            </a:r>
            <a:r>
              <a:rPr lang="en-US" sz="2000" i="1" dirty="0" err="1" smtClean="0"/>
              <a:t>las</a:t>
            </a:r>
            <a:r>
              <a:rPr lang="en-US" sz="2000" i="1" dirty="0" smtClean="0"/>
              <a:t> </a:t>
            </a:r>
            <a:r>
              <a:rPr lang="en-US" sz="2000" i="1" dirty="0" err="1" smtClean="0"/>
              <a:t>obligaciones</a:t>
            </a:r>
            <a:r>
              <a:rPr lang="en-US" sz="2000" i="1" dirty="0" smtClean="0"/>
              <a:t> </a:t>
            </a:r>
            <a:r>
              <a:rPr lang="en-US" sz="2000" i="1" dirty="0" err="1" smtClean="0"/>
              <a:t>tributarias</a:t>
            </a:r>
            <a:r>
              <a:rPr lang="en-US" sz="2000" i="1" dirty="0" smtClean="0"/>
              <a:t> </a:t>
            </a:r>
            <a:r>
              <a:rPr lang="es-PE" sz="2000" i="1" dirty="0" smtClean="0"/>
              <a:t>de los sujetos sometidos al ámbito de su competencia o con los cuales realizaron </a:t>
            </a:r>
            <a:r>
              <a:rPr lang="en-US" sz="2000" i="1" dirty="0" err="1" smtClean="0"/>
              <a:t>operaciones</a:t>
            </a:r>
            <a:r>
              <a:rPr lang="en-US" sz="2000" i="1" dirty="0" smtClean="0"/>
              <a:t>, </a:t>
            </a:r>
            <a:r>
              <a:rPr lang="en-US" sz="2000" i="1" dirty="0" err="1" smtClean="0"/>
              <a:t>bajo</a:t>
            </a:r>
            <a:r>
              <a:rPr lang="en-US" sz="2000" i="1" dirty="0" smtClean="0"/>
              <a:t> </a:t>
            </a:r>
            <a:r>
              <a:rPr lang="en-US" sz="2000" i="1" dirty="0" err="1" smtClean="0"/>
              <a:t>responsabilidad</a:t>
            </a:r>
            <a:r>
              <a:rPr lang="en-US" sz="2000" i="1" dirty="0" smtClean="0"/>
              <a:t>, </a:t>
            </a:r>
            <a:r>
              <a:rPr lang="en-US" sz="2000" b="1" i="1" dirty="0" err="1" smtClean="0"/>
              <a:t>sino</a:t>
            </a:r>
            <a:r>
              <a:rPr lang="en-US" sz="2000" b="1" i="1" dirty="0" smtClean="0"/>
              <a:t> </a:t>
            </a:r>
            <a:r>
              <a:rPr lang="es-PE" sz="2000" b="1" i="1" dirty="0" smtClean="0"/>
              <a:t>también podrá requerir a los deudores tributarios y terceros informaciones y exhibiciones y/o presentación de libros, </a:t>
            </a:r>
            <a:r>
              <a:rPr lang="en-US" sz="2000" b="1" i="1" dirty="0" err="1" smtClean="0"/>
              <a:t>registros</a:t>
            </a:r>
            <a:r>
              <a:rPr lang="en-US" sz="2000" b="1" i="1" dirty="0" smtClean="0"/>
              <a:t>, </a:t>
            </a:r>
            <a:r>
              <a:rPr lang="en-US" sz="2000" b="1" i="1" dirty="0" err="1" smtClean="0"/>
              <a:t>documentos</a:t>
            </a:r>
            <a:r>
              <a:rPr lang="en-US" sz="2000" b="1" i="1" dirty="0" smtClean="0"/>
              <a:t> e </a:t>
            </a:r>
            <a:r>
              <a:rPr lang="en-US" sz="2000" b="1" i="1" dirty="0" err="1" smtClean="0"/>
              <a:t>información</a:t>
            </a:r>
            <a:r>
              <a:rPr lang="en-US" sz="2000" b="1" i="1" dirty="0" smtClean="0"/>
              <a:t> </a:t>
            </a:r>
            <a:r>
              <a:rPr lang="en-US" sz="2000" b="1" i="1" dirty="0" err="1" smtClean="0"/>
              <a:t>relacionada</a:t>
            </a:r>
            <a:r>
              <a:rPr lang="en-US" sz="2000" b="1" i="1" dirty="0" smtClean="0"/>
              <a:t> </a:t>
            </a:r>
            <a:r>
              <a:rPr lang="es-PE" sz="2000" b="1" i="1" dirty="0" smtClean="0"/>
              <a:t>con los hechos que determinen tributación</a:t>
            </a:r>
            <a:r>
              <a:rPr lang="es-PE" sz="2000" i="1" dirty="0" smtClean="0"/>
              <a:t>, (…)</a:t>
            </a:r>
            <a:r>
              <a:rPr lang="en-US" sz="2000" i="1" dirty="0" smtClean="0"/>
              <a:t>.</a:t>
            </a:r>
            <a:endParaRPr lang="es-PE" sz="2000" dirty="0">
              <a:latin typeface="Arial" pitchFamily="34" charset="0"/>
              <a:cs typeface="Arial" pitchFamily="34" charset="0"/>
            </a:endParaRPr>
          </a:p>
        </p:txBody>
      </p:sp>
      <p:sp>
        <p:nvSpPr>
          <p:cNvPr id="10" name="Rectangle 2"/>
          <p:cNvSpPr>
            <a:spLocks noChangeArrowheads="1"/>
          </p:cNvSpPr>
          <p:nvPr/>
        </p:nvSpPr>
        <p:spPr bwMode="auto">
          <a:xfrm>
            <a:off x="684213" y="765176"/>
            <a:ext cx="7848600" cy="1081088"/>
          </a:xfrm>
          <a:prstGeom prst="rect">
            <a:avLst/>
          </a:prstGeom>
          <a:solidFill>
            <a:srgbClr val="FFFFFF"/>
          </a:solidFill>
          <a:ln w="9525">
            <a:noFill/>
            <a:miter lim="800000"/>
            <a:headEnd/>
            <a:tailEnd/>
          </a:ln>
        </p:spPr>
        <p:txBody>
          <a:bodyPr anchor="ctr"/>
          <a:lstStyle/>
          <a:p>
            <a:pPr algn="ctr"/>
            <a:r>
              <a:rPr lang="es-MX" sz="3200" b="1" dirty="0" smtClean="0">
                <a:solidFill>
                  <a:srgbClr val="CC9900"/>
                </a:solidFill>
                <a:latin typeface="Arial" pitchFamily="34" charset="0"/>
                <a:cs typeface="Arial" pitchFamily="34" charset="0"/>
              </a:rPr>
              <a:t>CONTROLES SUNAT</a:t>
            </a:r>
          </a:p>
        </p:txBody>
      </p:sp>
    </p:spTree>
    <p:extLst>
      <p:ext uri="{BB962C8B-B14F-4D97-AF65-F5344CB8AC3E}">
        <p14:creationId xmlns:p14="http://schemas.microsoft.com/office/powerpoint/2010/main" val="852306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40"/>
          <p:cNvSpPr>
            <a:spLocks noChangeArrowheads="1"/>
          </p:cNvSpPr>
          <p:nvPr/>
        </p:nvSpPr>
        <p:spPr bwMode="auto">
          <a:xfrm>
            <a:off x="2551113" y="4173538"/>
            <a:ext cx="184150" cy="503237"/>
          </a:xfrm>
          <a:prstGeom prst="rect">
            <a:avLst/>
          </a:prstGeom>
          <a:noFill/>
          <a:ln w="9525">
            <a:noFill/>
            <a:miter lim="800000"/>
            <a:headEnd/>
            <a:tailEnd/>
          </a:ln>
        </p:spPr>
        <p:txBody>
          <a:bodyPr wrap="none" anchor="ctr">
            <a:spAutoFit/>
          </a:bodyPr>
          <a:lstStyle/>
          <a:p>
            <a:r>
              <a:rPr lang="es-ES" sz="900"/>
              <a:t/>
            </a:r>
            <a:br>
              <a:rPr lang="es-ES" sz="900"/>
            </a:br>
            <a:endParaRPr lang="es-ES"/>
          </a:p>
        </p:txBody>
      </p:sp>
      <p:sp>
        <p:nvSpPr>
          <p:cNvPr id="93187" name="Text Box 76"/>
          <p:cNvSpPr txBox="1">
            <a:spLocks noChangeArrowheads="1"/>
          </p:cNvSpPr>
          <p:nvPr/>
        </p:nvSpPr>
        <p:spPr bwMode="auto">
          <a:xfrm>
            <a:off x="900113" y="4868863"/>
            <a:ext cx="2447925" cy="366712"/>
          </a:xfrm>
          <a:prstGeom prst="rect">
            <a:avLst/>
          </a:prstGeom>
          <a:noFill/>
          <a:ln w="9525">
            <a:noFill/>
            <a:miter lim="800000"/>
            <a:headEnd/>
            <a:tailEnd/>
          </a:ln>
        </p:spPr>
        <p:txBody>
          <a:bodyPr>
            <a:spAutoFit/>
          </a:bodyPr>
          <a:lstStyle/>
          <a:p>
            <a:pPr algn="ctr"/>
            <a:endParaRPr lang="es-ES"/>
          </a:p>
        </p:txBody>
      </p:sp>
      <p:sp>
        <p:nvSpPr>
          <p:cNvPr id="28" name="AutoShape 4"/>
          <p:cNvSpPr>
            <a:spLocks noChangeArrowheads="1"/>
          </p:cNvSpPr>
          <p:nvPr/>
        </p:nvSpPr>
        <p:spPr bwMode="auto">
          <a:xfrm>
            <a:off x="468312" y="1773238"/>
            <a:ext cx="8280151" cy="4104034"/>
          </a:xfrm>
          <a:prstGeom prst="roundRect">
            <a:avLst>
              <a:gd name="adj" fmla="val 16667"/>
            </a:avLst>
          </a:prstGeom>
          <a:solidFill>
            <a:schemeClr val="bg1"/>
          </a:solidFill>
          <a:ln w="9525">
            <a:solidFill>
              <a:srgbClr val="CC9900"/>
            </a:solidFill>
            <a:round/>
            <a:headEnd/>
            <a:tailEnd/>
          </a:ln>
          <a:effectLst>
            <a:outerShdw dist="107763" dir="18900000" algn="ctr" rotWithShape="0">
              <a:schemeClr val="bg2">
                <a:alpha val="50000"/>
              </a:schemeClr>
            </a:outerShdw>
          </a:effectLst>
        </p:spPr>
        <p:txBody>
          <a:bodyPr/>
          <a:lstStyle/>
          <a:p>
            <a:pPr algn="just"/>
            <a:r>
              <a:rPr lang="es-PE" sz="2000" dirty="0">
                <a:latin typeface="Calibri" pitchFamily="34" charset="0"/>
              </a:rPr>
              <a:t>Los papeles de trabajo son indispensables ante un proceso de Verificación o Fiscalización a fin de desvirtuar las observaciones o acotaciones que efectúe la Administración Tributaria.</a:t>
            </a:r>
          </a:p>
          <a:p>
            <a:pPr algn="just"/>
            <a:endParaRPr lang="es-PE" sz="2000" dirty="0">
              <a:latin typeface="Calibri" pitchFamily="34" charset="0"/>
            </a:endParaRPr>
          </a:p>
          <a:p>
            <a:pPr algn="just"/>
            <a:r>
              <a:rPr lang="es-PE" sz="2000" dirty="0">
                <a:latin typeface="Calibri" pitchFamily="34" charset="0"/>
              </a:rPr>
              <a:t>Utilidad</a:t>
            </a:r>
          </a:p>
          <a:p>
            <a:pPr algn="just"/>
            <a:r>
              <a:rPr lang="es-PE" sz="2000" dirty="0">
                <a:latin typeface="Calibri" pitchFamily="34" charset="0"/>
              </a:rPr>
              <a:t>(i) Detalle de conceptos conformantes de la Base Imponible de </a:t>
            </a:r>
            <a:r>
              <a:rPr lang="es-PE" sz="2000" dirty="0" smtClean="0">
                <a:latin typeface="Calibri" pitchFamily="34" charset="0"/>
              </a:rPr>
              <a:t>cada concepto </a:t>
            </a:r>
            <a:r>
              <a:rPr lang="es-PE" sz="2000" dirty="0">
                <a:latin typeface="Calibri" pitchFamily="34" charset="0"/>
              </a:rPr>
              <a:t>con su respectiva explicación o sustento</a:t>
            </a:r>
          </a:p>
          <a:p>
            <a:pPr algn="just"/>
            <a:r>
              <a:rPr lang="es-PE" sz="2000" dirty="0">
                <a:latin typeface="Calibri" pitchFamily="34" charset="0"/>
              </a:rPr>
              <a:t>(ii) tener pleno conocimiento con qué documentos de </a:t>
            </a:r>
            <a:r>
              <a:rPr lang="es-PE" sz="2000" dirty="0" smtClean="0">
                <a:latin typeface="Calibri" pitchFamily="34" charset="0"/>
              </a:rPr>
              <a:t>sustento se </a:t>
            </a:r>
            <a:r>
              <a:rPr lang="es-PE" sz="2000" dirty="0">
                <a:latin typeface="Calibri" pitchFamily="34" charset="0"/>
              </a:rPr>
              <a:t>cuentan; </a:t>
            </a:r>
          </a:p>
          <a:p>
            <a:pPr algn="just"/>
            <a:r>
              <a:rPr lang="es-PE" sz="2000" dirty="0">
                <a:latin typeface="Calibri" pitchFamily="34" charset="0"/>
              </a:rPr>
              <a:t>(ii) la rápida ubicación de los citados documentos; y,</a:t>
            </a:r>
          </a:p>
          <a:p>
            <a:pPr algn="just"/>
            <a:r>
              <a:rPr lang="es-PE" sz="2000" dirty="0">
                <a:latin typeface="Calibri" pitchFamily="34" charset="0"/>
              </a:rPr>
              <a:t>(iii) la detección de faltantes de documentos, bienes o </a:t>
            </a:r>
            <a:r>
              <a:rPr lang="es-PE" sz="2000" dirty="0" smtClean="0">
                <a:latin typeface="Calibri" pitchFamily="34" charset="0"/>
              </a:rPr>
              <a:t>procedimientos formales </a:t>
            </a:r>
            <a:r>
              <a:rPr lang="es-PE" sz="2000" dirty="0">
                <a:latin typeface="Calibri" pitchFamily="34" charset="0"/>
              </a:rPr>
              <a:t>y exigibles pendientes de ejecutar.</a:t>
            </a:r>
            <a:endParaRPr lang="es-ES" sz="2000" i="1" dirty="0">
              <a:solidFill>
                <a:srgbClr val="7030A0"/>
              </a:solidFill>
            </a:endParaRPr>
          </a:p>
          <a:p>
            <a:pPr algn="just">
              <a:lnSpc>
                <a:spcPct val="90000"/>
              </a:lnSpc>
            </a:pPr>
            <a:endParaRPr lang="es-ES" sz="2000" i="1" dirty="0">
              <a:solidFill>
                <a:srgbClr val="0000CC"/>
              </a:solidFill>
            </a:endParaRPr>
          </a:p>
        </p:txBody>
      </p:sp>
      <p:sp>
        <p:nvSpPr>
          <p:cNvPr id="93189" name="Rectangle 5"/>
          <p:cNvSpPr>
            <a:spLocks noChangeArrowheads="1"/>
          </p:cNvSpPr>
          <p:nvPr/>
        </p:nvSpPr>
        <p:spPr bwMode="auto">
          <a:xfrm>
            <a:off x="468313" y="801688"/>
            <a:ext cx="7772400" cy="647700"/>
          </a:xfrm>
          <a:prstGeom prst="rect">
            <a:avLst/>
          </a:prstGeom>
          <a:noFill/>
          <a:ln w="9525">
            <a:noFill/>
            <a:miter lim="800000"/>
            <a:headEnd/>
            <a:tailEnd/>
          </a:ln>
        </p:spPr>
        <p:txBody>
          <a:bodyPr anchor="ctr"/>
          <a:lstStyle/>
          <a:p>
            <a:pPr algn="ctr"/>
            <a:r>
              <a:rPr lang="es-MX" sz="2400" b="1" dirty="0">
                <a:solidFill>
                  <a:srgbClr val="CC9900"/>
                </a:solidFill>
              </a:rPr>
              <a:t>LA IMPORTANCIA DE LOS PAPELES DE TRABAJO</a:t>
            </a:r>
            <a:endParaRPr lang="es-ES" sz="2400" b="1" dirty="0">
              <a:solidFill>
                <a:srgbClr val="CC9900"/>
              </a:solidFill>
            </a:endParaRPr>
          </a:p>
        </p:txBody>
      </p:sp>
      <p:pic>
        <p:nvPicPr>
          <p:cNvPr id="8" name="Picture 2" descr="C:\Users\Rosa\Downloads\LOGO T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32538"/>
            <a:ext cx="23526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11798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40"/>
          <p:cNvSpPr>
            <a:spLocks noChangeArrowheads="1"/>
          </p:cNvSpPr>
          <p:nvPr/>
        </p:nvSpPr>
        <p:spPr bwMode="auto">
          <a:xfrm>
            <a:off x="2551113" y="4173538"/>
            <a:ext cx="184150" cy="503237"/>
          </a:xfrm>
          <a:prstGeom prst="rect">
            <a:avLst/>
          </a:prstGeom>
          <a:noFill/>
          <a:ln w="9525">
            <a:noFill/>
            <a:miter lim="800000"/>
            <a:headEnd/>
            <a:tailEnd/>
          </a:ln>
        </p:spPr>
        <p:txBody>
          <a:bodyPr wrap="none" anchor="ctr">
            <a:spAutoFit/>
          </a:bodyPr>
          <a:lstStyle/>
          <a:p>
            <a:r>
              <a:rPr lang="es-ES" sz="900"/>
              <a:t/>
            </a:r>
            <a:br>
              <a:rPr lang="es-ES" sz="900"/>
            </a:br>
            <a:endParaRPr lang="es-ES"/>
          </a:p>
        </p:txBody>
      </p:sp>
      <p:sp>
        <p:nvSpPr>
          <p:cNvPr id="62467" name="Text Box 76"/>
          <p:cNvSpPr txBox="1">
            <a:spLocks noChangeArrowheads="1"/>
          </p:cNvSpPr>
          <p:nvPr/>
        </p:nvSpPr>
        <p:spPr bwMode="auto">
          <a:xfrm>
            <a:off x="900113" y="4868863"/>
            <a:ext cx="2447925" cy="366712"/>
          </a:xfrm>
          <a:prstGeom prst="rect">
            <a:avLst/>
          </a:prstGeom>
          <a:noFill/>
          <a:ln w="9525">
            <a:noFill/>
            <a:miter lim="800000"/>
            <a:headEnd/>
            <a:tailEnd/>
          </a:ln>
        </p:spPr>
        <p:txBody>
          <a:bodyPr>
            <a:spAutoFit/>
          </a:bodyPr>
          <a:lstStyle/>
          <a:p>
            <a:pPr algn="ctr"/>
            <a:endParaRPr lang="es-ES"/>
          </a:p>
        </p:txBody>
      </p:sp>
      <p:sp>
        <p:nvSpPr>
          <p:cNvPr id="28" name="AutoShape 4"/>
          <p:cNvSpPr>
            <a:spLocks noChangeArrowheads="1"/>
          </p:cNvSpPr>
          <p:nvPr/>
        </p:nvSpPr>
        <p:spPr bwMode="auto">
          <a:xfrm>
            <a:off x="468313" y="2204864"/>
            <a:ext cx="7988300" cy="2981325"/>
          </a:xfrm>
          <a:prstGeom prst="roundRect">
            <a:avLst>
              <a:gd name="adj" fmla="val 16667"/>
            </a:avLst>
          </a:prstGeom>
          <a:solidFill>
            <a:schemeClr val="bg1"/>
          </a:solidFill>
          <a:ln w="9525">
            <a:solidFill>
              <a:srgbClr val="CC9900"/>
            </a:solidFill>
            <a:round/>
            <a:headEnd/>
            <a:tailEnd/>
          </a:ln>
          <a:effectLst>
            <a:outerShdw dist="107763" dir="18900000" algn="ctr" rotWithShape="0">
              <a:schemeClr val="bg2">
                <a:alpha val="50000"/>
              </a:schemeClr>
            </a:outerShdw>
          </a:effectLst>
        </p:spPr>
        <p:txBody>
          <a:bodyPr/>
          <a:lstStyle/>
          <a:p>
            <a:pPr algn="just">
              <a:defRPr/>
            </a:pPr>
            <a:endParaRPr lang="es-PE" i="1" dirty="0"/>
          </a:p>
          <a:p>
            <a:pPr algn="just">
              <a:defRPr/>
            </a:pPr>
            <a:r>
              <a:rPr lang="es-PE" b="1" i="1" dirty="0"/>
              <a:t>RTF 07688-8-2011</a:t>
            </a:r>
          </a:p>
          <a:p>
            <a:pPr algn="just">
              <a:defRPr/>
            </a:pPr>
            <a:r>
              <a:rPr lang="es-PE" i="1" dirty="0">
                <a:solidFill>
                  <a:srgbClr val="CC9900"/>
                </a:solidFill>
              </a:rPr>
              <a:t>(…)</a:t>
            </a:r>
            <a:r>
              <a:rPr lang="es-PE" b="1" i="1" dirty="0">
                <a:solidFill>
                  <a:srgbClr val="CC9900"/>
                </a:solidFill>
              </a:rPr>
              <a:t>Que dado que la recurrente no ha expuesto argumento ni ha ofrecido medio probatorio alguno </a:t>
            </a:r>
            <a:r>
              <a:rPr lang="es-PE" i="1" dirty="0"/>
              <a:t>para desvirtuar el reparo al Impuesto General a las Ventas (…) por diferencias </a:t>
            </a:r>
            <a:r>
              <a:rPr lang="es-PE" b="1" i="1" dirty="0">
                <a:solidFill>
                  <a:srgbClr val="CC9900"/>
                </a:solidFill>
              </a:rPr>
              <a:t>entre lo contabilizado en el Registro de Ventas y lo consignado en las declaraciones juradas pago</a:t>
            </a:r>
            <a:r>
              <a:rPr lang="es-PE" b="1" i="1" dirty="0">
                <a:solidFill>
                  <a:schemeClr val="tx2"/>
                </a:solidFill>
              </a:rPr>
              <a:t> </a:t>
            </a:r>
            <a:r>
              <a:rPr lang="es-PE" i="1" dirty="0"/>
              <a:t>mensuales, ni las omisiones parciales respecto a los pagos a cuenta del Impuesto a la Renta (…), y que de su revisión se advierte que se ajustan a ley, corresponde mantenerlos.</a:t>
            </a:r>
            <a:endParaRPr lang="es-ES" sz="2000" i="1" dirty="0">
              <a:solidFill>
                <a:srgbClr val="0000CC"/>
              </a:solidFill>
              <a:latin typeface="Arial" charset="0"/>
              <a:cs typeface="Arial" charset="0"/>
            </a:endParaRPr>
          </a:p>
        </p:txBody>
      </p:sp>
      <p:sp>
        <p:nvSpPr>
          <p:cNvPr id="62469" name="Rectangle 5"/>
          <p:cNvSpPr>
            <a:spLocks noChangeArrowheads="1"/>
          </p:cNvSpPr>
          <p:nvPr/>
        </p:nvSpPr>
        <p:spPr bwMode="auto">
          <a:xfrm>
            <a:off x="684213" y="801688"/>
            <a:ext cx="7772400" cy="647700"/>
          </a:xfrm>
          <a:prstGeom prst="rect">
            <a:avLst/>
          </a:prstGeom>
          <a:noFill/>
          <a:ln w="9525">
            <a:noFill/>
            <a:miter lim="800000"/>
            <a:headEnd/>
            <a:tailEnd/>
          </a:ln>
        </p:spPr>
        <p:txBody>
          <a:bodyPr anchor="ctr"/>
          <a:lstStyle/>
          <a:p>
            <a:pPr algn="ctr"/>
            <a:r>
              <a:rPr lang="es-MX" sz="2400" b="1" dirty="0">
                <a:solidFill>
                  <a:srgbClr val="CC9900"/>
                </a:solidFill>
              </a:rPr>
              <a:t>LA IMPORTANCIA DE LOS PAPELES DE TRABAJO</a:t>
            </a:r>
            <a:endParaRPr lang="es-ES" sz="2400" b="1" dirty="0">
              <a:solidFill>
                <a:srgbClr val="CC9900"/>
              </a:solidFill>
            </a:endParaRPr>
          </a:p>
        </p:txBody>
      </p:sp>
    </p:spTree>
    <p:extLst>
      <p:ext uri="{BB962C8B-B14F-4D97-AF65-F5344CB8AC3E}">
        <p14:creationId xmlns:p14="http://schemas.microsoft.com/office/powerpoint/2010/main" val="3035608461"/>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40"/>
          <p:cNvSpPr>
            <a:spLocks noChangeArrowheads="1"/>
          </p:cNvSpPr>
          <p:nvPr/>
        </p:nvSpPr>
        <p:spPr bwMode="auto">
          <a:xfrm>
            <a:off x="2551113" y="4173538"/>
            <a:ext cx="184150" cy="503237"/>
          </a:xfrm>
          <a:prstGeom prst="rect">
            <a:avLst/>
          </a:prstGeom>
          <a:noFill/>
          <a:ln w="9525">
            <a:noFill/>
            <a:miter lim="800000"/>
            <a:headEnd/>
            <a:tailEnd/>
          </a:ln>
        </p:spPr>
        <p:txBody>
          <a:bodyPr wrap="none" anchor="ctr">
            <a:spAutoFit/>
          </a:bodyPr>
          <a:lstStyle/>
          <a:p>
            <a:r>
              <a:rPr lang="es-ES" sz="900"/>
              <a:t/>
            </a:r>
            <a:br>
              <a:rPr lang="es-ES" sz="900"/>
            </a:br>
            <a:endParaRPr lang="es-ES"/>
          </a:p>
        </p:txBody>
      </p:sp>
      <p:sp>
        <p:nvSpPr>
          <p:cNvPr id="97282" name="Text Box 76"/>
          <p:cNvSpPr txBox="1">
            <a:spLocks noChangeArrowheads="1"/>
          </p:cNvSpPr>
          <p:nvPr/>
        </p:nvSpPr>
        <p:spPr bwMode="auto">
          <a:xfrm>
            <a:off x="900113" y="4868863"/>
            <a:ext cx="2447925" cy="366712"/>
          </a:xfrm>
          <a:prstGeom prst="rect">
            <a:avLst/>
          </a:prstGeom>
          <a:noFill/>
          <a:ln w="9525">
            <a:noFill/>
            <a:miter lim="800000"/>
            <a:headEnd/>
            <a:tailEnd/>
          </a:ln>
        </p:spPr>
        <p:txBody>
          <a:bodyPr>
            <a:spAutoFit/>
          </a:bodyPr>
          <a:lstStyle/>
          <a:p>
            <a:pPr algn="ctr"/>
            <a:endParaRPr lang="es-ES"/>
          </a:p>
        </p:txBody>
      </p:sp>
      <p:sp>
        <p:nvSpPr>
          <p:cNvPr id="2" name="1 Rectángulo"/>
          <p:cNvSpPr/>
          <p:nvPr/>
        </p:nvSpPr>
        <p:spPr>
          <a:xfrm>
            <a:off x="684213" y="1700808"/>
            <a:ext cx="7772400" cy="4031873"/>
          </a:xfrm>
          <a:prstGeom prst="rect">
            <a:avLst/>
          </a:prstGeom>
        </p:spPr>
        <p:txBody>
          <a:bodyPr wrap="square">
            <a:spAutoFit/>
          </a:bodyPr>
          <a:lstStyle/>
          <a:p>
            <a:pPr lvl="0" algn="just"/>
            <a:r>
              <a:rPr lang="es-PE" sz="1600" b="1" dirty="0"/>
              <a:t>RTF 00005-3-2017 </a:t>
            </a:r>
            <a:r>
              <a:rPr lang="es-PE" sz="1600" dirty="0"/>
              <a:t>de fecha 03 de enero 2017</a:t>
            </a:r>
          </a:p>
          <a:p>
            <a:pPr algn="just"/>
            <a:r>
              <a:rPr lang="es-PE" sz="1600" i="1" dirty="0"/>
              <a:t>(…) Que asimismo, de acuerdo con lo señalado por este Tribunal en las Resoluciones N° 01233-1-2012 y 13687-1-2011, entre otros, </a:t>
            </a:r>
            <a:r>
              <a:rPr lang="es-PE" sz="1600" b="1" i="1" dirty="0"/>
              <a:t>si un reparo se origina en el hecho que un contribuyente no ha acreditado la realidad de las operaciones, le corresponde a éste y no a la Administración la carga de la prueba</a:t>
            </a:r>
            <a:r>
              <a:rPr lang="es-PE" sz="1600" i="1" dirty="0"/>
              <a:t>, teniendo en consideración que el actuar de la Administración no se sustenta únicamente en observaciones o defectos detectados en los proveedores, sino básicamente en que el contribuyente, a quien corresponde la carga de la prueba, no ha acreditado la realidad de las operaciones.</a:t>
            </a:r>
            <a:endParaRPr lang="es-PE" sz="1600" dirty="0"/>
          </a:p>
          <a:p>
            <a:pPr algn="just"/>
            <a:r>
              <a:rPr lang="es-PE" sz="1600" i="1" dirty="0"/>
              <a:t>(…)</a:t>
            </a:r>
            <a:endParaRPr lang="es-PE" sz="1600" dirty="0"/>
          </a:p>
          <a:p>
            <a:pPr algn="just"/>
            <a:r>
              <a:rPr lang="es-PE" sz="1600" i="1" dirty="0"/>
              <a:t>Que atendiendo a lo anotado y de lo actuado durante el procedimiento de fiscalización, se advierte que </a:t>
            </a:r>
            <a:r>
              <a:rPr lang="es-PE" sz="1600" b="1" i="1" dirty="0"/>
              <a:t>la recurrente no sustentó las operaciones observadas, no habiendo cumplido con aportar elementos de prueba que de manera razonable y suficiente permitieran acreditar o respaldar la </a:t>
            </a:r>
            <a:r>
              <a:rPr lang="es-PE" sz="1600" b="1" i="1" dirty="0" err="1"/>
              <a:t>fehaciencia</a:t>
            </a:r>
            <a:r>
              <a:rPr lang="es-PE" sz="1600" b="1" i="1" dirty="0"/>
              <a:t> de dichas operaciones</a:t>
            </a:r>
            <a:r>
              <a:rPr lang="es-PE" sz="1600" i="1" dirty="0"/>
              <a:t>, no obstante haber sido expresamente requerida para el efecto, </a:t>
            </a:r>
            <a:r>
              <a:rPr lang="es-PE" sz="1600" b="1" i="1" dirty="0"/>
              <a:t>no bastando</a:t>
            </a:r>
            <a:r>
              <a:rPr lang="es-PE" sz="1600" i="1" dirty="0"/>
              <a:t> para ello </a:t>
            </a:r>
            <a:r>
              <a:rPr lang="es-PE" sz="1600" b="1" i="1" dirty="0"/>
              <a:t>la sola exhibición de los comprobantes de pago</a:t>
            </a:r>
            <a:r>
              <a:rPr lang="es-PE" sz="1600" i="1" dirty="0"/>
              <a:t> cuya sustentación se solicitaba y su </a:t>
            </a:r>
            <a:r>
              <a:rPr lang="es-PE" sz="1600" b="1" i="1" dirty="0"/>
              <a:t>anotación en el registro contable</a:t>
            </a:r>
            <a:r>
              <a:rPr lang="es-PE" sz="1600" i="1" dirty="0"/>
              <a:t> correspondiente, (…)</a:t>
            </a:r>
            <a:endParaRPr lang="es-PE" sz="1600" dirty="0"/>
          </a:p>
        </p:txBody>
      </p:sp>
      <p:sp>
        <p:nvSpPr>
          <p:cNvPr id="7" name="Rectangle 5"/>
          <p:cNvSpPr>
            <a:spLocks noChangeArrowheads="1"/>
          </p:cNvSpPr>
          <p:nvPr/>
        </p:nvSpPr>
        <p:spPr bwMode="auto">
          <a:xfrm>
            <a:off x="684213" y="801688"/>
            <a:ext cx="7772400" cy="647700"/>
          </a:xfrm>
          <a:prstGeom prst="rect">
            <a:avLst/>
          </a:prstGeom>
          <a:noFill/>
          <a:ln w="9525">
            <a:noFill/>
            <a:miter lim="800000"/>
            <a:headEnd/>
            <a:tailEnd/>
          </a:ln>
        </p:spPr>
        <p:txBody>
          <a:bodyPr anchor="ctr"/>
          <a:lstStyle/>
          <a:p>
            <a:pPr algn="ctr"/>
            <a:r>
              <a:rPr lang="es-MX" sz="2400" b="1" dirty="0">
                <a:solidFill>
                  <a:srgbClr val="CC9900"/>
                </a:solidFill>
              </a:rPr>
              <a:t>LA IMPORTANCIA DE LOS PAPELES DE TRABAJO</a:t>
            </a:r>
            <a:endParaRPr lang="es-ES" sz="2400" b="1" dirty="0">
              <a:solidFill>
                <a:srgbClr val="CC9900"/>
              </a:solidFill>
            </a:endParaRPr>
          </a:p>
        </p:txBody>
      </p:sp>
    </p:spTree>
    <p:extLst>
      <p:ext uri="{BB962C8B-B14F-4D97-AF65-F5344CB8AC3E}">
        <p14:creationId xmlns:p14="http://schemas.microsoft.com/office/powerpoint/2010/main" val="2821404057"/>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Imagen 4" descr="MedioMundo.ps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9725" y="369888"/>
            <a:ext cx="2454275"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bwMode="auto">
          <a:xfrm>
            <a:off x="889000" y="2564904"/>
            <a:ext cx="62658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ct val="90000"/>
              </a:lnSpc>
              <a:spcBef>
                <a:spcPct val="0"/>
              </a:spcBef>
              <a:buFontTx/>
              <a:buNone/>
            </a:pPr>
            <a:r>
              <a:rPr lang="es-PE" altLang="es-PE" sz="2800"/>
              <a:t>Muchas gracias</a:t>
            </a:r>
          </a:p>
        </p:txBody>
      </p:sp>
      <p:sp>
        <p:nvSpPr>
          <p:cNvPr id="8" name="2 Subtítulo"/>
          <p:cNvSpPr txBox="1">
            <a:spLocks/>
          </p:cNvSpPr>
          <p:nvPr/>
        </p:nvSpPr>
        <p:spPr>
          <a:xfrm>
            <a:off x="354013" y="3365500"/>
            <a:ext cx="7234237" cy="2003425"/>
          </a:xfrm>
          <a:prstGeom prst="rect">
            <a:avLst/>
          </a:prstGeom>
        </p:spPr>
        <p:txBody>
          <a:bodyPr>
            <a:normAutofit fontScale="25000" lnSpcReduction="20000"/>
          </a:bodyPr>
          <a:lst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a:lstStyle>
          <a:p>
            <a:pPr marL="0" indent="0" algn="ctr" fontAlgn="auto">
              <a:spcAft>
                <a:spcPts val="0"/>
              </a:spcAft>
              <a:buFontTx/>
              <a:buNone/>
              <a:defRPr/>
            </a:pPr>
            <a:r>
              <a:rPr lang="es-PE" sz="6200" b="1" dirty="0" smtClean="0"/>
              <a:t>CPC Rosa Ortega Salavarría</a:t>
            </a:r>
          </a:p>
          <a:p>
            <a:pPr marL="0" indent="0" algn="just" fontAlgn="auto">
              <a:spcAft>
                <a:spcPts val="0"/>
              </a:spcAft>
              <a:buFontTx/>
              <a:buNone/>
              <a:defRPr/>
            </a:pPr>
            <a:r>
              <a:rPr lang="es-PE" sz="6400" i="1" dirty="0"/>
              <a:t>Contadora Pública Colegiada, egresada de la Maestría en Tributación y Política Fiscal por la Universidad de Lima. Consultora independiente en Doctrina Contable, NIIF y su impacto o repercusiones tributarias. </a:t>
            </a:r>
            <a:r>
              <a:rPr lang="es-ES" sz="6400" i="1" dirty="0"/>
              <a:t>Docente</a:t>
            </a:r>
            <a:r>
              <a:rPr lang="es-ES" sz="6400" b="1" dirty="0"/>
              <a:t> </a:t>
            </a:r>
            <a:r>
              <a:rPr lang="es-ES_tradnl" sz="6400" i="1" dirty="0"/>
              <a:t>a nivel superior en el Centro de Educación Continua (CIEC) de la Universidad de Lima y en el Diplomado de Tributación </a:t>
            </a:r>
            <a:r>
              <a:rPr lang="es-ES_tradnl" sz="6400" i="1" dirty="0" smtClean="0"/>
              <a:t>de </a:t>
            </a:r>
            <a:r>
              <a:rPr lang="es-ES_tradnl" sz="6400" i="1" dirty="0"/>
              <a:t>la Universidad de Piura. </a:t>
            </a:r>
            <a:r>
              <a:rPr lang="es-ES_tradnl" sz="800" dirty="0"/>
              <a:t>.</a:t>
            </a:r>
            <a:r>
              <a:rPr lang="es-ES_tradnl" sz="800" i="1" dirty="0"/>
              <a:t> </a:t>
            </a:r>
            <a:r>
              <a:rPr lang="es-PE" sz="6400" i="1" dirty="0"/>
              <a:t>Miembro del Instituto Peruano de Investigación y Desarrollo Tributario (IPIDET) y del Grupo Peruano de la Asociación Fiscal Internacional (IFA). </a:t>
            </a:r>
          </a:p>
          <a:p>
            <a:pPr marL="0" indent="0" algn="just" fontAlgn="auto">
              <a:spcAft>
                <a:spcPts val="0"/>
              </a:spcAft>
              <a:buFontTx/>
              <a:buNone/>
              <a:defRPr/>
            </a:pPr>
            <a:r>
              <a:rPr lang="es-PE" sz="6400" i="1" dirty="0" smtClean="0"/>
              <a:t>Correo </a:t>
            </a:r>
            <a:r>
              <a:rPr lang="es-PE" sz="6400" i="1" dirty="0" smtClean="0"/>
              <a:t>electrónico: </a:t>
            </a:r>
            <a:r>
              <a:rPr lang="es-PE" sz="6400" b="1" i="1" dirty="0" smtClean="0">
                <a:solidFill>
                  <a:schemeClr val="accent1"/>
                </a:solidFill>
                <a:hlinkClick r:id="rId4"/>
              </a:rPr>
              <a:t>rosa.ortega.salavarria@gmail.com</a:t>
            </a:r>
            <a:endParaRPr lang="es-PE" sz="6400" b="1" i="1" dirty="0">
              <a:solidFill>
                <a:schemeClr val="accent1"/>
              </a:solidFill>
            </a:endParaRPr>
          </a:p>
        </p:txBody>
      </p:sp>
      <p:pic>
        <p:nvPicPr>
          <p:cNvPr id="9" name="Imagen 6" descr="ArteLogotipoNiifsloga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6004" y="5507038"/>
            <a:ext cx="109378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s://www.facebook.com/images/fb_icon_325x3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254" y="5576888"/>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Resultado de imagen para linked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9904" y="5548313"/>
            <a:ext cx="412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728355" y="1340768"/>
            <a:ext cx="6571910" cy="1152128"/>
          </a:xfrm>
          <a:prstGeom prst="rect">
            <a:avLst/>
          </a:prstGeom>
          <a:solidFill>
            <a:srgbClr val="FFFFFF"/>
          </a:solidFill>
          <a:ln>
            <a:miter lim="800000"/>
            <a:headEnd/>
            <a:tailEnd/>
          </a:ln>
        </p:spPr>
        <p:txBody>
          <a:bodyPr>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s-PE" sz="3600" dirty="0" smtClean="0">
                <a:solidFill>
                  <a:srgbClr val="E6AF00"/>
                </a:solidFill>
              </a:rPr>
              <a:t>COMPROBANTES DE PAGO </a:t>
            </a:r>
            <a:r>
              <a:rPr lang="es-PE" sz="3600" dirty="0" smtClean="0">
                <a:solidFill>
                  <a:srgbClr val="E6AF00"/>
                </a:solidFill>
              </a:rPr>
              <a:t>Y SU </a:t>
            </a:r>
            <a:r>
              <a:rPr lang="es-PE" sz="3600" dirty="0" smtClean="0">
                <a:solidFill>
                  <a:srgbClr val="E6AF00"/>
                </a:solidFill>
              </a:rPr>
              <a:t>INCIDENCIA EN EL IGV</a:t>
            </a:r>
            <a:endParaRPr lang="es-PE" sz="3200" dirty="0" smtClean="0">
              <a:solidFill>
                <a:srgbClr val="E6AF00"/>
              </a:solidFill>
              <a:effectLst/>
            </a:endParaRPr>
          </a:p>
        </p:txBody>
      </p:sp>
    </p:spTree>
    <p:extLst>
      <p:ext uri="{BB962C8B-B14F-4D97-AF65-F5344CB8AC3E}">
        <p14:creationId xmlns:p14="http://schemas.microsoft.com/office/powerpoint/2010/main" val="2264713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7"/>
          <p:cNvSpPr txBox="1">
            <a:spLocks noChangeArrowheads="1"/>
          </p:cNvSpPr>
          <p:nvPr/>
        </p:nvSpPr>
        <p:spPr bwMode="auto">
          <a:xfrm>
            <a:off x="323527" y="548680"/>
            <a:ext cx="8424935" cy="830997"/>
          </a:xfrm>
          <a:prstGeom prst="rect">
            <a:avLst/>
          </a:prstGeom>
          <a:noFill/>
          <a:ln w="9525">
            <a:noFill/>
            <a:miter lim="800000"/>
            <a:headEnd/>
            <a:tailEnd/>
          </a:ln>
        </p:spPr>
        <p:txBody>
          <a:bodyPr wrap="square">
            <a:spAutoFit/>
          </a:bodyPr>
          <a:lstStyle/>
          <a:p>
            <a:pPr algn="ctr" defTabSz="914400">
              <a:spcBef>
                <a:spcPct val="50000"/>
              </a:spcBef>
            </a:pPr>
            <a:r>
              <a:rPr lang="es-PE" sz="2000" b="1" dirty="0">
                <a:solidFill>
                  <a:srgbClr val="FF9900"/>
                </a:solidFill>
                <a:latin typeface="Calibri" pitchFamily="34" charset="0"/>
              </a:rPr>
              <a:t>         </a:t>
            </a:r>
            <a:r>
              <a:rPr lang="es-PE" sz="2400" b="1" dirty="0">
                <a:solidFill>
                  <a:srgbClr val="CC9900"/>
                </a:solidFill>
                <a:latin typeface="Calibri" pitchFamily="34" charset="0"/>
              </a:rPr>
              <a:t>NACIMIENTO DE LA OBLIGACIÓN TRIBUTARIA DEL </a:t>
            </a:r>
            <a:r>
              <a:rPr lang="es-PE" sz="2400" b="1" dirty="0" smtClean="0">
                <a:solidFill>
                  <a:srgbClr val="CC9900"/>
                </a:solidFill>
                <a:latin typeface="Calibri" pitchFamily="34" charset="0"/>
              </a:rPr>
              <a:t>IGV – Venta de Bienes</a:t>
            </a:r>
            <a:endParaRPr lang="es-ES" sz="2400" b="1" dirty="0">
              <a:solidFill>
                <a:srgbClr val="CC9900"/>
              </a:solidFill>
              <a:latin typeface="Calibri" pitchFamily="34" charset="0"/>
            </a:endParaRPr>
          </a:p>
        </p:txBody>
      </p:sp>
      <p:pic>
        <p:nvPicPr>
          <p:cNvPr id="2" name="Picture 4"/>
          <p:cNvPicPr>
            <a:picLocks noChangeAspect="1" noChangeArrowheads="1"/>
          </p:cNvPicPr>
          <p:nvPr/>
        </p:nvPicPr>
        <p:blipFill>
          <a:blip r:embed="rId2"/>
          <a:srcRect l="14108" t="42776" r="13945" b="31469"/>
          <a:stretch>
            <a:fillRect/>
          </a:stretch>
        </p:blipFill>
        <p:spPr bwMode="auto">
          <a:xfrm>
            <a:off x="323527" y="1700808"/>
            <a:ext cx="8640961" cy="4104456"/>
          </a:xfrm>
          <a:prstGeom prst="rect">
            <a:avLst/>
          </a:prstGeom>
          <a:noFill/>
          <a:ln w="9525">
            <a:noFill/>
            <a:miter lim="800000"/>
            <a:headEnd/>
            <a:tailEnd/>
          </a:ln>
        </p:spPr>
      </p:pic>
    </p:spTree>
    <p:extLst>
      <p:ext uri="{BB962C8B-B14F-4D97-AF65-F5344CB8AC3E}">
        <p14:creationId xmlns:p14="http://schemas.microsoft.com/office/powerpoint/2010/main" val="38197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421212"/>
            <a:ext cx="8424935" cy="830997"/>
          </a:xfrm>
          <a:prstGeom prst="rect">
            <a:avLst/>
          </a:prstGeom>
          <a:noFill/>
          <a:ln w="9525">
            <a:noFill/>
            <a:miter lim="800000"/>
            <a:headEnd/>
            <a:tailEnd/>
          </a:ln>
        </p:spPr>
        <p:txBody>
          <a:bodyPr wrap="square">
            <a:spAutoFit/>
          </a:bodyPr>
          <a:lstStyle/>
          <a:p>
            <a:pPr algn="ctr" defTabSz="914400">
              <a:spcBef>
                <a:spcPct val="50000"/>
              </a:spcBef>
            </a:pPr>
            <a:r>
              <a:rPr lang="es-PE" sz="2400" b="1" dirty="0">
                <a:solidFill>
                  <a:srgbClr val="FF0000"/>
                </a:solidFill>
              </a:rPr>
              <a:t>         </a:t>
            </a:r>
            <a:r>
              <a:rPr lang="es-PE" sz="2400" b="1" dirty="0">
                <a:solidFill>
                  <a:srgbClr val="CC9900"/>
                </a:solidFill>
              </a:rPr>
              <a:t>NACIMIENTO DE LA OBLIGACIÓN TRIBUTARIA DEL </a:t>
            </a:r>
            <a:r>
              <a:rPr lang="es-PE" sz="2400" b="1" dirty="0" smtClean="0">
                <a:solidFill>
                  <a:srgbClr val="CC9900"/>
                </a:solidFill>
              </a:rPr>
              <a:t>IGV – Prestación de servicios</a:t>
            </a:r>
            <a:endParaRPr lang="es-ES" sz="2400" b="1" dirty="0">
              <a:solidFill>
                <a:srgbClr val="CC9900"/>
              </a:solidFill>
            </a:endParaRPr>
          </a:p>
        </p:txBody>
      </p:sp>
      <p:pic>
        <p:nvPicPr>
          <p:cNvPr id="5" name="Picture 1"/>
          <p:cNvPicPr>
            <a:picLocks noChangeAspect="1" noChangeArrowheads="1"/>
          </p:cNvPicPr>
          <p:nvPr/>
        </p:nvPicPr>
        <p:blipFill>
          <a:blip r:embed="rId2"/>
          <a:srcRect l="14662" t="13804" r="12284" b="52141"/>
          <a:stretch>
            <a:fillRect/>
          </a:stretch>
        </p:blipFill>
        <p:spPr bwMode="auto">
          <a:xfrm>
            <a:off x="467543" y="1556792"/>
            <a:ext cx="8424937" cy="4032448"/>
          </a:xfrm>
          <a:prstGeom prst="rect">
            <a:avLst/>
          </a:prstGeom>
          <a:noFill/>
          <a:ln w="9525">
            <a:noFill/>
            <a:miter lim="800000"/>
            <a:headEnd/>
            <a:tailEnd/>
          </a:ln>
        </p:spPr>
      </p:pic>
    </p:spTree>
    <p:extLst>
      <p:ext uri="{BB962C8B-B14F-4D97-AF65-F5344CB8AC3E}">
        <p14:creationId xmlns:p14="http://schemas.microsoft.com/office/powerpoint/2010/main" val="844929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Marcador de número de diapositiva 4"/>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92081B0-B04D-4E50-A7DE-37881F9F49B4}" type="slidenum">
              <a:rPr lang="es-ES" altLang="es-PE" sz="1600"/>
              <a:pPr eaLnBrk="1" hangingPunct="1">
                <a:spcBef>
                  <a:spcPct val="0"/>
                </a:spcBef>
                <a:buFontTx/>
                <a:buNone/>
              </a:pPr>
              <a:t>6</a:t>
            </a:fld>
            <a:endParaRPr lang="es-ES" altLang="es-PE" sz="1600"/>
          </a:p>
        </p:txBody>
      </p:sp>
      <p:sp>
        <p:nvSpPr>
          <p:cNvPr id="60419" name="Text Box 2"/>
          <p:cNvSpPr txBox="1">
            <a:spLocks noChangeArrowheads="1"/>
          </p:cNvSpPr>
          <p:nvPr/>
        </p:nvSpPr>
        <p:spPr bwMode="auto">
          <a:xfrm>
            <a:off x="484956" y="188640"/>
            <a:ext cx="8191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es-ES" altLang="es-PE" sz="2400" b="1" dirty="0" smtClean="0">
                <a:solidFill>
                  <a:srgbClr val="DEA900"/>
                </a:solidFill>
                <a:latin typeface="+mn-lt"/>
                <a:cs typeface="Arial" pitchFamily="34" charset="0"/>
              </a:rPr>
              <a:t>VENTA DE BIEN MUEBLE SIN HABER EMITIDO COMPROBANTE DE PAGO</a:t>
            </a:r>
          </a:p>
        </p:txBody>
      </p:sp>
      <p:sp>
        <p:nvSpPr>
          <p:cNvPr id="2" name="1 Rectángulo"/>
          <p:cNvSpPr/>
          <p:nvPr/>
        </p:nvSpPr>
        <p:spPr>
          <a:xfrm>
            <a:off x="539552" y="980728"/>
            <a:ext cx="8191500" cy="5047536"/>
          </a:xfrm>
          <a:prstGeom prst="rect">
            <a:avLst/>
          </a:prstGeom>
        </p:spPr>
        <p:txBody>
          <a:bodyPr wrap="square">
            <a:spAutoFit/>
          </a:bodyPr>
          <a:lstStyle/>
          <a:p>
            <a:pPr algn="ctr"/>
            <a:r>
              <a:rPr lang="es-PE" b="1" dirty="0">
                <a:solidFill>
                  <a:srgbClr val="CC9900"/>
                </a:solidFill>
              </a:rPr>
              <a:t>Informe N° </a:t>
            </a:r>
            <a:r>
              <a:rPr lang="es-PE" b="1" dirty="0" smtClean="0">
                <a:solidFill>
                  <a:srgbClr val="CC9900"/>
                </a:solidFill>
              </a:rPr>
              <a:t>110-2011-SUNAT/2B0000 (publicado el 17.07.2017)</a:t>
            </a:r>
            <a:endParaRPr lang="es-PE" b="1" dirty="0">
              <a:solidFill>
                <a:srgbClr val="CC9900"/>
              </a:solidFill>
            </a:endParaRPr>
          </a:p>
          <a:p>
            <a:endParaRPr lang="es-PE" sz="1600" i="1" dirty="0" smtClean="0"/>
          </a:p>
          <a:p>
            <a:r>
              <a:rPr lang="es-PE" sz="1600" b="1" dirty="0" smtClean="0"/>
              <a:t>Conclusiones</a:t>
            </a:r>
          </a:p>
          <a:p>
            <a:pPr algn="just"/>
            <a:r>
              <a:rPr lang="es-PE" sz="1600" dirty="0"/>
              <a:t>Tratándose de un contribuyente que ha realizado una venta de bien mueble gravada con el Impuesto General a las Ventas (IGV), sin haber emitido el comprobante de pago respectivo ni declarado la operación en el período en el cual nació la obligación tributaria: </a:t>
            </a:r>
            <a:endParaRPr lang="es-PE" sz="1600" dirty="0" smtClean="0"/>
          </a:p>
          <a:p>
            <a:pPr marL="342900" indent="-342900" algn="just">
              <a:buAutoNum type="arabicPeriod"/>
            </a:pPr>
            <a:r>
              <a:rPr lang="es-PE" sz="1600" dirty="0" smtClean="0"/>
              <a:t>De </a:t>
            </a:r>
            <a:r>
              <a:rPr lang="es-PE" sz="1600" dirty="0"/>
              <a:t>no haberse emitido el comprobante de pago en la oportunidad dispuesta por el RCP, subsiste la obligación para el vendedor de emitir dicho documento, en razón a que se trata del documento con el cual debe acreditarse la transferencia del bien. </a:t>
            </a:r>
            <a:endParaRPr lang="es-PE" sz="1600" dirty="0" smtClean="0"/>
          </a:p>
          <a:p>
            <a:pPr marL="342900" indent="-342900" algn="just">
              <a:buAutoNum type="arabicPeriod"/>
            </a:pPr>
            <a:r>
              <a:rPr lang="es-PE" sz="1600" b="1" dirty="0" smtClean="0">
                <a:solidFill>
                  <a:srgbClr val="F2B300"/>
                </a:solidFill>
              </a:rPr>
              <a:t>Vencido </a:t>
            </a:r>
            <a:r>
              <a:rPr lang="es-PE" sz="1600" b="1" dirty="0">
                <a:solidFill>
                  <a:srgbClr val="F2B300"/>
                </a:solidFill>
              </a:rPr>
              <a:t>el plazo para la presentación de las declaraciones juradas determinativas del IGV y del pago a cuenta del Impuesto a la Renta, el contribuyente que omitió incluir el impuesto bruto de la venta de un bien mueble cuya obligación tributaria hubiera nacido en el período tributario declarado o el ingreso devengado por dicha venta en tales declaraciones, podrá presentar una declaración </a:t>
            </a:r>
            <a:r>
              <a:rPr lang="es-PE" sz="1600" b="1" dirty="0" err="1">
                <a:solidFill>
                  <a:srgbClr val="F2B300"/>
                </a:solidFill>
              </a:rPr>
              <a:t>rectificatoria</a:t>
            </a:r>
            <a:r>
              <a:rPr lang="es-PE" sz="1600" b="1" dirty="0">
                <a:solidFill>
                  <a:srgbClr val="F2B300"/>
                </a:solidFill>
              </a:rPr>
              <a:t>, siempre que lo haga dentro del plazo de prescripción de los tributos declarados. </a:t>
            </a:r>
            <a:endParaRPr lang="es-PE" sz="1600" b="1" dirty="0" smtClean="0">
              <a:solidFill>
                <a:srgbClr val="F2B300"/>
              </a:solidFill>
            </a:endParaRPr>
          </a:p>
          <a:p>
            <a:pPr marL="342900" indent="-342900" algn="just">
              <a:buAutoNum type="arabicPeriod"/>
            </a:pPr>
            <a:r>
              <a:rPr lang="es-PE" sz="1600" dirty="0" smtClean="0"/>
              <a:t>El </a:t>
            </a:r>
            <a:r>
              <a:rPr lang="es-PE" sz="1600" dirty="0"/>
              <a:t>contribuyente deberá abonar el IGV y el pago a cuenta del Impuesto a la Renta omitidos, adicionando los intereses correspondientes conforme a lo previsto en el TUO del Código Tributario en cada caso. </a:t>
            </a:r>
            <a:endParaRPr lang="es-PE" sz="1600" dirty="0" smtClean="0"/>
          </a:p>
          <a:p>
            <a:pPr marL="342900" indent="-342900" algn="just">
              <a:buAutoNum type="arabicPeriod"/>
            </a:pPr>
            <a:r>
              <a:rPr lang="es-PE" sz="1600" dirty="0" smtClean="0"/>
              <a:t>Asimismo</a:t>
            </a:r>
            <a:r>
              <a:rPr lang="es-PE" sz="1600" dirty="0"/>
              <a:t>, le corresponderá pagar la multa establecida en la Tabla I del TUO del Código </a:t>
            </a:r>
            <a:r>
              <a:rPr lang="es-PE" sz="1600" dirty="0" smtClean="0"/>
              <a:t>Tributario </a:t>
            </a:r>
            <a:r>
              <a:rPr lang="es-PE" sz="1600" dirty="0"/>
              <a:t>para la infracción tipificada en el numeral 1 del artículo 178° del mismo TUO. </a:t>
            </a:r>
            <a:endParaRPr lang="es-PE" sz="1600" b="1" dirty="0"/>
          </a:p>
        </p:txBody>
      </p:sp>
    </p:spTree>
    <p:extLst>
      <p:ext uri="{BB962C8B-B14F-4D97-AF65-F5344CB8AC3E}">
        <p14:creationId xmlns:p14="http://schemas.microsoft.com/office/powerpoint/2010/main" val="4292101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ChangeArrowheads="1"/>
          </p:cNvSpPr>
          <p:nvPr/>
        </p:nvSpPr>
        <p:spPr bwMode="auto">
          <a:xfrm>
            <a:off x="1428750" y="1081088"/>
            <a:ext cx="748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spcBef>
                <a:spcPct val="0"/>
              </a:spcBef>
              <a:buFont typeface="Wingdings" pitchFamily="2" charset="2"/>
              <a:buNone/>
            </a:pPr>
            <a:r>
              <a:rPr lang="es-PE" altLang="es-PE" sz="2000" b="1"/>
              <a:t>.</a:t>
            </a:r>
          </a:p>
        </p:txBody>
      </p:sp>
      <p:sp>
        <p:nvSpPr>
          <p:cNvPr id="56324" name="Rectangle 59"/>
          <p:cNvSpPr>
            <a:spLocks noChangeArrowheads="1"/>
          </p:cNvSpPr>
          <p:nvPr/>
        </p:nvSpPr>
        <p:spPr bwMode="auto">
          <a:xfrm>
            <a:off x="0" y="0"/>
            <a:ext cx="9144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s-PE" altLang="es-PE" sz="1800"/>
          </a:p>
        </p:txBody>
      </p:sp>
      <p:sp>
        <p:nvSpPr>
          <p:cNvPr id="7" name="Rectangle 8"/>
          <p:cNvSpPr>
            <a:spLocks noChangeArrowheads="1"/>
          </p:cNvSpPr>
          <p:nvPr/>
        </p:nvSpPr>
        <p:spPr bwMode="auto">
          <a:xfrm>
            <a:off x="467544" y="461344"/>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PE" altLang="es-PE" sz="2400" b="1" dirty="0" smtClean="0">
                <a:solidFill>
                  <a:srgbClr val="CC9900"/>
                </a:solidFill>
                <a:cs typeface="Calibri" pitchFamily="34" charset="0"/>
              </a:rPr>
              <a:t>CASO PRÁCTICO</a:t>
            </a:r>
            <a:endParaRPr kumimoji="0" lang="es-PE" altLang="es-PE" sz="2400" b="0" i="0" u="none" strike="noStrike" cap="none" normalizeH="0" baseline="0" dirty="0" smtClean="0">
              <a:ln>
                <a:noFill/>
              </a:ln>
              <a:solidFill>
                <a:srgbClr val="CC9900"/>
              </a:solidFill>
              <a:effectLst/>
              <a:cs typeface="Arial" pitchFamily="34" charset="0"/>
            </a:endParaRPr>
          </a:p>
        </p:txBody>
      </p:sp>
      <p:sp>
        <p:nvSpPr>
          <p:cNvPr id="8"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Rectángulo"/>
          <p:cNvSpPr/>
          <p:nvPr/>
        </p:nvSpPr>
        <p:spPr>
          <a:xfrm>
            <a:off x="467544" y="976079"/>
            <a:ext cx="8352928" cy="2092881"/>
          </a:xfrm>
          <a:prstGeom prst="rect">
            <a:avLst/>
          </a:prstGeom>
        </p:spPr>
        <p:txBody>
          <a:bodyPr wrap="square">
            <a:spAutoFit/>
          </a:bodyPr>
          <a:lstStyle/>
          <a:p>
            <a:pPr fontAlgn="ctr"/>
            <a:r>
              <a:rPr lang="es-ES_tradnl" b="1" dirty="0"/>
              <a:t>Enunciado</a:t>
            </a:r>
            <a:endParaRPr lang="es-PE" dirty="0"/>
          </a:p>
          <a:p>
            <a:pPr algn="just" fontAlgn="ctr"/>
            <a:r>
              <a:rPr lang="es-ES_tradnl" sz="1600" dirty="0"/>
              <a:t>En una operación de compra- venta de bienes muebles gravada con IGV, se produjo la transferencia de propiedad en el mes de julio 2017; no obstante el comprobante de pago se emitió en el mes de agosto 2017. </a:t>
            </a:r>
            <a:endParaRPr lang="es-PE" sz="1600" dirty="0"/>
          </a:p>
          <a:p>
            <a:pPr algn="just" fontAlgn="ctr"/>
            <a:r>
              <a:rPr lang="es-ES_tradnl" sz="1600" dirty="0"/>
              <a:t>El valor de venta asciende a s/. 100,000 y el costo de los bienes entregados asciende a S/. 70,000. La operación se cancela en el mes de agosto 2017.</a:t>
            </a:r>
            <a:endParaRPr lang="es-PE" sz="1600" dirty="0"/>
          </a:p>
          <a:p>
            <a:pPr fontAlgn="ctr"/>
            <a:r>
              <a:rPr lang="es-ES_tradnl" sz="1600" dirty="0"/>
              <a:t> </a:t>
            </a:r>
            <a:endParaRPr lang="es-PE" sz="1600" dirty="0"/>
          </a:p>
          <a:p>
            <a:pPr fontAlgn="ctr"/>
            <a:r>
              <a:rPr lang="es-ES_tradnl" sz="1600" dirty="0"/>
              <a:t>El caso planteado se graficaría de la forma siguiente:</a:t>
            </a:r>
            <a:endParaRPr lang="es-PE" sz="1600" dirty="0"/>
          </a:p>
        </p:txBody>
      </p:sp>
      <p:sp>
        <p:nvSpPr>
          <p:cNvPr id="35" name="34 Flecha abajo"/>
          <p:cNvSpPr>
            <a:spLocks noChangeArrowheads="1"/>
          </p:cNvSpPr>
          <p:nvPr/>
        </p:nvSpPr>
        <p:spPr bwMode="auto">
          <a:xfrm>
            <a:off x="2146935" y="8377555"/>
            <a:ext cx="457200" cy="457200"/>
          </a:xfrm>
          <a:prstGeom prst="down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PE"/>
          </a:p>
        </p:txBody>
      </p:sp>
      <p:sp>
        <p:nvSpPr>
          <p:cNvPr id="38" name="37 Flecha abajo"/>
          <p:cNvSpPr>
            <a:spLocks noChangeArrowheads="1"/>
          </p:cNvSpPr>
          <p:nvPr/>
        </p:nvSpPr>
        <p:spPr bwMode="auto">
          <a:xfrm>
            <a:off x="4432935" y="8368665"/>
            <a:ext cx="457200" cy="457200"/>
          </a:xfrm>
          <a:prstGeom prst="down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PE"/>
          </a:p>
        </p:txBody>
      </p:sp>
      <p:sp>
        <p:nvSpPr>
          <p:cNvPr id="41" name="40 Abrir llave"/>
          <p:cNvSpPr>
            <a:spLocks/>
          </p:cNvSpPr>
          <p:nvPr/>
        </p:nvSpPr>
        <p:spPr bwMode="auto">
          <a:xfrm rot="16200000">
            <a:off x="3285807" y="8525193"/>
            <a:ext cx="464185" cy="1828800"/>
          </a:xfrm>
          <a:prstGeom prst="leftBrace">
            <a:avLst>
              <a:gd name="adj1" fmla="val 3283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PE"/>
          </a:p>
        </p:txBody>
      </p:sp>
      <p:sp>
        <p:nvSpPr>
          <p:cNvPr id="39" name="Rectangle 3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40" name="Rectangle 4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42900" algn="l"/>
              </a:tabLst>
              <a:defRPr>
                <a:solidFill>
                  <a:schemeClr val="tx1"/>
                </a:solidFill>
                <a:latin typeface="Arial" pitchFamily="34" charset="0"/>
                <a:cs typeface="Arial" pitchFamily="34" charset="0"/>
              </a:defRPr>
            </a:lvl1pPr>
            <a:lvl2pPr fontAlgn="base">
              <a:spcBef>
                <a:spcPct val="0"/>
              </a:spcBef>
              <a:spcAft>
                <a:spcPct val="0"/>
              </a:spcAft>
              <a:tabLst>
                <a:tab pos="342900" algn="l"/>
              </a:tabLst>
              <a:defRPr>
                <a:solidFill>
                  <a:schemeClr val="tx1"/>
                </a:solidFill>
                <a:latin typeface="Arial" pitchFamily="34" charset="0"/>
                <a:cs typeface="Arial" pitchFamily="34" charset="0"/>
              </a:defRPr>
            </a:lvl2pPr>
            <a:lvl3pPr fontAlgn="base">
              <a:spcBef>
                <a:spcPct val="0"/>
              </a:spcBef>
              <a:spcAft>
                <a:spcPct val="0"/>
              </a:spcAft>
              <a:tabLst>
                <a:tab pos="342900" algn="l"/>
              </a:tabLst>
              <a:defRPr>
                <a:solidFill>
                  <a:schemeClr val="tx1"/>
                </a:solidFill>
                <a:latin typeface="Arial" pitchFamily="34" charset="0"/>
                <a:cs typeface="Arial" pitchFamily="34" charset="0"/>
              </a:defRPr>
            </a:lvl3pPr>
            <a:lvl4pPr fontAlgn="base">
              <a:spcBef>
                <a:spcPct val="0"/>
              </a:spcBef>
              <a:spcAft>
                <a:spcPct val="0"/>
              </a:spcAft>
              <a:tabLst>
                <a:tab pos="342900" algn="l"/>
              </a:tabLst>
              <a:defRPr>
                <a:solidFill>
                  <a:schemeClr val="tx1"/>
                </a:solidFill>
                <a:latin typeface="Arial" pitchFamily="34" charset="0"/>
                <a:cs typeface="Arial" pitchFamily="34" charset="0"/>
              </a:defRPr>
            </a:lvl4pPr>
            <a:lvl5pPr fontAlgn="base">
              <a:spcBef>
                <a:spcPct val="0"/>
              </a:spcBef>
              <a:spcAft>
                <a:spcPct val="0"/>
              </a:spcAft>
              <a:tabLst>
                <a:tab pos="342900" algn="l"/>
              </a:tabLst>
              <a:defRPr>
                <a:solidFill>
                  <a:schemeClr val="tx1"/>
                </a:solidFill>
                <a:latin typeface="Arial" pitchFamily="34" charset="0"/>
                <a:cs typeface="Arial" pitchFamily="34" charset="0"/>
              </a:defRPr>
            </a:lvl5pPr>
            <a:lvl6pPr fontAlgn="base">
              <a:spcBef>
                <a:spcPct val="0"/>
              </a:spcBef>
              <a:spcAft>
                <a:spcPct val="0"/>
              </a:spcAft>
              <a:tabLst>
                <a:tab pos="342900" algn="l"/>
              </a:tabLst>
              <a:defRPr>
                <a:solidFill>
                  <a:schemeClr val="tx1"/>
                </a:solidFill>
                <a:latin typeface="Arial" pitchFamily="34" charset="0"/>
                <a:cs typeface="Arial" pitchFamily="34" charset="0"/>
              </a:defRPr>
            </a:lvl6pPr>
            <a:lvl7pPr fontAlgn="base">
              <a:spcBef>
                <a:spcPct val="0"/>
              </a:spcBef>
              <a:spcAft>
                <a:spcPct val="0"/>
              </a:spcAft>
              <a:tabLst>
                <a:tab pos="342900" algn="l"/>
              </a:tabLst>
              <a:defRPr>
                <a:solidFill>
                  <a:schemeClr val="tx1"/>
                </a:solidFill>
                <a:latin typeface="Arial" pitchFamily="34" charset="0"/>
                <a:cs typeface="Arial" pitchFamily="34" charset="0"/>
              </a:defRPr>
            </a:lvl7pPr>
            <a:lvl8pPr fontAlgn="base">
              <a:spcBef>
                <a:spcPct val="0"/>
              </a:spcBef>
              <a:spcAft>
                <a:spcPct val="0"/>
              </a:spcAft>
              <a:tabLst>
                <a:tab pos="342900" algn="l"/>
              </a:tabLst>
              <a:defRPr>
                <a:solidFill>
                  <a:schemeClr val="tx1"/>
                </a:solidFill>
                <a:latin typeface="Arial" pitchFamily="34" charset="0"/>
                <a:cs typeface="Arial" pitchFamily="34" charset="0"/>
              </a:defRPr>
            </a:lvl8pPr>
            <a:lvl9pPr fontAlgn="base">
              <a:spcBef>
                <a:spcPct val="0"/>
              </a:spcBef>
              <a:spcAft>
                <a:spcPct val="0"/>
              </a:spcAft>
              <a:tabLst>
                <a:tab pos="342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2" name="41 Grupo"/>
          <p:cNvGrpSpPr/>
          <p:nvPr/>
        </p:nvGrpSpPr>
        <p:grpSpPr>
          <a:xfrm>
            <a:off x="1232534" y="3190483"/>
            <a:ext cx="6463244" cy="3262853"/>
            <a:chOff x="1232534" y="3190483"/>
            <a:chExt cx="6463244" cy="3262853"/>
          </a:xfrm>
        </p:grpSpPr>
        <p:sp>
          <p:nvSpPr>
            <p:cNvPr id="32" name="Cuadro de texto 19"/>
            <p:cNvSpPr txBox="1">
              <a:spLocks noChangeArrowheads="1"/>
            </p:cNvSpPr>
            <p:nvPr/>
          </p:nvSpPr>
          <p:spPr bwMode="auto">
            <a:xfrm>
              <a:off x="1232534" y="3259424"/>
              <a:ext cx="1866266" cy="817647"/>
            </a:xfrm>
            <a:prstGeom prst="rect">
              <a:avLst/>
            </a:prstGeom>
            <a:solidFill>
              <a:srgbClr val="CC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PE"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PE" b="1" i="0" u="none" strike="noStrike" cap="none" normalizeH="0" baseline="0" dirty="0" smtClean="0">
                  <a:ln>
                    <a:noFill/>
                  </a:ln>
                  <a:solidFill>
                    <a:schemeClr val="bg1"/>
                  </a:solidFill>
                  <a:effectLst/>
                  <a:latin typeface="Calibri" pitchFamily="34" charset="0"/>
                  <a:ea typeface="Calibri" pitchFamily="34" charset="0"/>
                  <a:cs typeface="Calibri" pitchFamily="34" charset="0"/>
                </a:rPr>
                <a:t>Transferencia de bienes</a:t>
              </a:r>
              <a:endParaRPr kumimoji="0" lang="es-ES" altLang="es-PE" b="1" i="0" u="none" strike="noStrike" cap="none" normalizeH="0" baseline="0" dirty="0" smtClean="0">
                <a:ln>
                  <a:noFill/>
                </a:ln>
                <a:solidFill>
                  <a:schemeClr val="bg1"/>
                </a:solidFill>
                <a:effectLst/>
                <a:latin typeface="Arial" pitchFamily="34" charset="0"/>
                <a:cs typeface="Arial" pitchFamily="34" charset="0"/>
              </a:endParaRPr>
            </a:p>
          </p:txBody>
        </p:sp>
        <p:sp>
          <p:nvSpPr>
            <p:cNvPr id="33" name="Cuadro de texto 15"/>
            <p:cNvSpPr txBox="1">
              <a:spLocks noChangeArrowheads="1"/>
            </p:cNvSpPr>
            <p:nvPr/>
          </p:nvSpPr>
          <p:spPr bwMode="auto">
            <a:xfrm>
              <a:off x="1439496" y="4649416"/>
              <a:ext cx="1476320" cy="4357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PE"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Julio 2017</a:t>
              </a:r>
              <a:endParaRPr kumimoji="0" lang="es-ES" altLang="es-P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Cuadro de texto 20"/>
            <p:cNvSpPr txBox="1">
              <a:spLocks noChangeArrowheads="1"/>
            </p:cNvSpPr>
            <p:nvPr/>
          </p:nvSpPr>
          <p:spPr bwMode="auto">
            <a:xfrm>
              <a:off x="5436096" y="3190483"/>
              <a:ext cx="2259682" cy="886587"/>
            </a:xfrm>
            <a:prstGeom prst="rect">
              <a:avLst/>
            </a:prstGeom>
            <a:solidFill>
              <a:srgbClr val="CC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PE" b="1" i="0" u="none" strike="noStrike" cap="none" normalizeH="0" baseline="0" dirty="0" smtClean="0">
                  <a:ln>
                    <a:noFill/>
                  </a:ln>
                  <a:solidFill>
                    <a:schemeClr val="bg1"/>
                  </a:solidFill>
                  <a:effectLst/>
                  <a:latin typeface="Calibri" pitchFamily="34" charset="0"/>
                  <a:ea typeface="Calibri" pitchFamily="34" charset="0"/>
                  <a:cs typeface="Calibri" pitchFamily="34" charset="0"/>
                </a:rPr>
                <a:t>Emisión de Comprobante de Pago</a:t>
              </a:r>
              <a:endParaRPr kumimoji="0" lang="es-ES" altLang="es-PE" b="1" i="0" u="none" strike="noStrike" cap="none" normalizeH="0" baseline="0" dirty="0" smtClean="0">
                <a:ln>
                  <a:noFill/>
                </a:ln>
                <a:solidFill>
                  <a:schemeClr val="bg1"/>
                </a:solidFill>
                <a:effectLst/>
                <a:latin typeface="Arial" pitchFamily="34" charset="0"/>
                <a:cs typeface="Arial" pitchFamily="34" charset="0"/>
              </a:endParaRPr>
            </a:p>
          </p:txBody>
        </p:sp>
        <p:sp>
          <p:nvSpPr>
            <p:cNvPr id="36" name="Cuadro de texto 16"/>
            <p:cNvSpPr txBox="1">
              <a:spLocks noChangeArrowheads="1"/>
            </p:cNvSpPr>
            <p:nvPr/>
          </p:nvSpPr>
          <p:spPr bwMode="auto">
            <a:xfrm>
              <a:off x="5741362" y="4649416"/>
              <a:ext cx="1649150" cy="4357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PE"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Agosto 2017</a:t>
              </a:r>
              <a:endParaRPr kumimoji="0" lang="es-ES" altLang="es-P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Cuadro de texto 13"/>
            <p:cNvSpPr txBox="1">
              <a:spLocks noChangeArrowheads="1"/>
            </p:cNvSpPr>
            <p:nvPr/>
          </p:nvSpPr>
          <p:spPr bwMode="auto">
            <a:xfrm>
              <a:off x="2339752" y="5661249"/>
              <a:ext cx="3768701" cy="7920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es-PE"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analizará en que oportunidad se debe reconocer la operación y sus efectos tributarios</a:t>
              </a:r>
              <a:endParaRPr kumimoji="0" lang="es-ES" altLang="es-P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43 Flecha abajo"/>
            <p:cNvSpPr>
              <a:spLocks noChangeArrowheads="1"/>
            </p:cNvSpPr>
            <p:nvPr/>
          </p:nvSpPr>
          <p:spPr bwMode="auto">
            <a:xfrm>
              <a:off x="1918335" y="4150501"/>
              <a:ext cx="457200" cy="457200"/>
            </a:xfrm>
            <a:prstGeom prst="down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PE"/>
            </a:p>
          </p:txBody>
        </p:sp>
        <p:sp>
          <p:nvSpPr>
            <p:cNvPr id="45" name="44 Flecha abajo"/>
            <p:cNvSpPr>
              <a:spLocks noChangeArrowheads="1"/>
            </p:cNvSpPr>
            <p:nvPr/>
          </p:nvSpPr>
          <p:spPr bwMode="auto">
            <a:xfrm>
              <a:off x="6444208" y="4123928"/>
              <a:ext cx="457200" cy="457200"/>
            </a:xfrm>
            <a:prstGeom prst="down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PE"/>
            </a:p>
          </p:txBody>
        </p:sp>
        <p:sp>
          <p:nvSpPr>
            <p:cNvPr id="46" name="45 Abrir llave"/>
            <p:cNvSpPr>
              <a:spLocks/>
            </p:cNvSpPr>
            <p:nvPr/>
          </p:nvSpPr>
          <p:spPr bwMode="auto">
            <a:xfrm rot="16200000">
              <a:off x="3941821" y="3518898"/>
              <a:ext cx="576064" cy="3708635"/>
            </a:xfrm>
            <a:prstGeom prst="leftBrace">
              <a:avLst>
                <a:gd name="adj1" fmla="val 3283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PE"/>
            </a:p>
          </p:txBody>
        </p:sp>
      </p:grpSp>
    </p:spTree>
    <p:extLst>
      <p:ext uri="{BB962C8B-B14F-4D97-AF65-F5344CB8AC3E}">
        <p14:creationId xmlns:p14="http://schemas.microsoft.com/office/powerpoint/2010/main" val="304412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 de texto 4"/>
          <p:cNvSpPr txBox="1">
            <a:spLocks noChangeArrowheads="1"/>
          </p:cNvSpPr>
          <p:nvPr/>
        </p:nvSpPr>
        <p:spPr bwMode="auto">
          <a:xfrm>
            <a:off x="5076056" y="3541657"/>
            <a:ext cx="3456384" cy="245965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altLang="es-PE"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efectúa la reclasificación contable a nivel de la cuenta por cobrar, bajo el concepto “emitidas”</a:t>
            </a:r>
            <a:endParaRPr kumimoji="0" lang="es-PE" altLang="es-PE"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PE"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anota en el Registro de Ventas.</a:t>
            </a:r>
          </a:p>
          <a:p>
            <a:pPr marL="0" marR="0" lvl="0" indent="0" algn="just" defTabSz="914400" rtl="0" eaLnBrk="0" fontAlgn="base" latinLnBrk="0" hangingPunct="0">
              <a:lnSpc>
                <a:spcPct val="100000"/>
              </a:lnSpc>
              <a:spcBef>
                <a:spcPct val="0"/>
              </a:spcBef>
              <a:spcAft>
                <a:spcPct val="0"/>
              </a:spcAft>
              <a:buClrTx/>
              <a:buSzTx/>
              <a:tabLst/>
            </a:pPr>
            <a:endParaRPr kumimoji="0" lang="es-PE" altLang="es-PE"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PE"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realiza la deducción vía papeles de trabajo dado que ya se ha efectuado la declaración de dicha transacción en el mes de julio 2017</a:t>
            </a:r>
            <a:r>
              <a:rPr kumimoji="0" lang="es-ES" altLang="es-PE"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es-ES" alt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4" name="Rectangle 59"/>
          <p:cNvSpPr>
            <a:spLocks noChangeArrowheads="1"/>
          </p:cNvSpPr>
          <p:nvPr/>
        </p:nvSpPr>
        <p:spPr bwMode="auto">
          <a:xfrm>
            <a:off x="0" y="0"/>
            <a:ext cx="9144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s-PE" altLang="es-PE" sz="1800"/>
          </a:p>
        </p:txBody>
      </p:sp>
      <p:sp>
        <p:nvSpPr>
          <p:cNvPr id="7" name="Rectangle 8"/>
          <p:cNvSpPr>
            <a:spLocks noChangeArrowheads="1"/>
          </p:cNvSpPr>
          <p:nvPr/>
        </p:nvSpPr>
        <p:spPr bwMode="auto">
          <a:xfrm>
            <a:off x="467544" y="228600"/>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PE" altLang="es-PE" sz="2400" b="1" dirty="0" smtClean="0">
                <a:solidFill>
                  <a:srgbClr val="CC9900"/>
                </a:solidFill>
                <a:cs typeface="Calibri" pitchFamily="34" charset="0"/>
              </a:rPr>
              <a:t>CASO PRÁCTICO</a:t>
            </a:r>
            <a:endParaRPr kumimoji="0" lang="es-PE" altLang="es-PE" sz="2400" b="0" i="0" u="none" strike="noStrike" cap="none" normalizeH="0" baseline="0" dirty="0" smtClean="0">
              <a:ln>
                <a:noFill/>
              </a:ln>
              <a:solidFill>
                <a:srgbClr val="CC9900"/>
              </a:solidFill>
              <a:effectLst/>
              <a:cs typeface="Arial" pitchFamily="34" charset="0"/>
            </a:endParaRPr>
          </a:p>
        </p:txBody>
      </p:sp>
      <p:sp>
        <p:nvSpPr>
          <p:cNvPr id="8"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Rectángulo"/>
          <p:cNvSpPr/>
          <p:nvPr/>
        </p:nvSpPr>
        <p:spPr>
          <a:xfrm>
            <a:off x="395536" y="548680"/>
            <a:ext cx="8352928" cy="369332"/>
          </a:xfrm>
          <a:prstGeom prst="rect">
            <a:avLst/>
          </a:prstGeom>
        </p:spPr>
        <p:txBody>
          <a:bodyPr wrap="square">
            <a:spAutoFit/>
          </a:bodyPr>
          <a:lstStyle/>
          <a:p>
            <a:pPr fontAlgn="ctr"/>
            <a:r>
              <a:rPr lang="es-PE" b="1" dirty="0" smtClean="0"/>
              <a:t>Análisis tributario - contable</a:t>
            </a:r>
            <a:endParaRPr lang="es-PE" dirty="0"/>
          </a:p>
        </p:txBody>
      </p:sp>
      <p:sp>
        <p:nvSpPr>
          <p:cNvPr id="41" name="40 Abrir llave"/>
          <p:cNvSpPr>
            <a:spLocks/>
          </p:cNvSpPr>
          <p:nvPr/>
        </p:nvSpPr>
        <p:spPr bwMode="auto">
          <a:xfrm rot="16200000">
            <a:off x="3285807" y="8525193"/>
            <a:ext cx="464185" cy="1828800"/>
          </a:xfrm>
          <a:prstGeom prst="leftBrace">
            <a:avLst>
              <a:gd name="adj1" fmla="val 3283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PE"/>
          </a:p>
        </p:txBody>
      </p:sp>
      <p:sp>
        <p:nvSpPr>
          <p:cNvPr id="40" name="Rectangle 4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42900" algn="l"/>
              </a:tabLst>
              <a:defRPr>
                <a:solidFill>
                  <a:schemeClr val="tx1"/>
                </a:solidFill>
                <a:latin typeface="Arial" pitchFamily="34" charset="0"/>
                <a:cs typeface="Arial" pitchFamily="34" charset="0"/>
              </a:defRPr>
            </a:lvl1pPr>
            <a:lvl2pPr fontAlgn="base">
              <a:spcBef>
                <a:spcPct val="0"/>
              </a:spcBef>
              <a:spcAft>
                <a:spcPct val="0"/>
              </a:spcAft>
              <a:tabLst>
                <a:tab pos="342900" algn="l"/>
              </a:tabLst>
              <a:defRPr>
                <a:solidFill>
                  <a:schemeClr val="tx1"/>
                </a:solidFill>
                <a:latin typeface="Arial" pitchFamily="34" charset="0"/>
                <a:cs typeface="Arial" pitchFamily="34" charset="0"/>
              </a:defRPr>
            </a:lvl2pPr>
            <a:lvl3pPr fontAlgn="base">
              <a:spcBef>
                <a:spcPct val="0"/>
              </a:spcBef>
              <a:spcAft>
                <a:spcPct val="0"/>
              </a:spcAft>
              <a:tabLst>
                <a:tab pos="342900" algn="l"/>
              </a:tabLst>
              <a:defRPr>
                <a:solidFill>
                  <a:schemeClr val="tx1"/>
                </a:solidFill>
                <a:latin typeface="Arial" pitchFamily="34" charset="0"/>
                <a:cs typeface="Arial" pitchFamily="34" charset="0"/>
              </a:defRPr>
            </a:lvl3pPr>
            <a:lvl4pPr fontAlgn="base">
              <a:spcBef>
                <a:spcPct val="0"/>
              </a:spcBef>
              <a:spcAft>
                <a:spcPct val="0"/>
              </a:spcAft>
              <a:tabLst>
                <a:tab pos="342900" algn="l"/>
              </a:tabLst>
              <a:defRPr>
                <a:solidFill>
                  <a:schemeClr val="tx1"/>
                </a:solidFill>
                <a:latin typeface="Arial" pitchFamily="34" charset="0"/>
                <a:cs typeface="Arial" pitchFamily="34" charset="0"/>
              </a:defRPr>
            </a:lvl4pPr>
            <a:lvl5pPr fontAlgn="base">
              <a:spcBef>
                <a:spcPct val="0"/>
              </a:spcBef>
              <a:spcAft>
                <a:spcPct val="0"/>
              </a:spcAft>
              <a:tabLst>
                <a:tab pos="342900" algn="l"/>
              </a:tabLst>
              <a:defRPr>
                <a:solidFill>
                  <a:schemeClr val="tx1"/>
                </a:solidFill>
                <a:latin typeface="Arial" pitchFamily="34" charset="0"/>
                <a:cs typeface="Arial" pitchFamily="34" charset="0"/>
              </a:defRPr>
            </a:lvl5pPr>
            <a:lvl6pPr fontAlgn="base">
              <a:spcBef>
                <a:spcPct val="0"/>
              </a:spcBef>
              <a:spcAft>
                <a:spcPct val="0"/>
              </a:spcAft>
              <a:tabLst>
                <a:tab pos="342900" algn="l"/>
              </a:tabLst>
              <a:defRPr>
                <a:solidFill>
                  <a:schemeClr val="tx1"/>
                </a:solidFill>
                <a:latin typeface="Arial" pitchFamily="34" charset="0"/>
                <a:cs typeface="Arial" pitchFamily="34" charset="0"/>
              </a:defRPr>
            </a:lvl6pPr>
            <a:lvl7pPr fontAlgn="base">
              <a:spcBef>
                <a:spcPct val="0"/>
              </a:spcBef>
              <a:spcAft>
                <a:spcPct val="0"/>
              </a:spcAft>
              <a:tabLst>
                <a:tab pos="342900" algn="l"/>
              </a:tabLst>
              <a:defRPr>
                <a:solidFill>
                  <a:schemeClr val="tx1"/>
                </a:solidFill>
                <a:latin typeface="Arial" pitchFamily="34" charset="0"/>
                <a:cs typeface="Arial" pitchFamily="34" charset="0"/>
              </a:defRPr>
            </a:lvl7pPr>
            <a:lvl8pPr fontAlgn="base">
              <a:spcBef>
                <a:spcPct val="0"/>
              </a:spcBef>
              <a:spcAft>
                <a:spcPct val="0"/>
              </a:spcAft>
              <a:tabLst>
                <a:tab pos="342900" algn="l"/>
              </a:tabLst>
              <a:defRPr>
                <a:solidFill>
                  <a:schemeClr val="tx1"/>
                </a:solidFill>
                <a:latin typeface="Arial" pitchFamily="34" charset="0"/>
                <a:cs typeface="Arial" pitchFamily="34" charset="0"/>
              </a:defRPr>
            </a:lvl8pPr>
            <a:lvl9pPr fontAlgn="base">
              <a:spcBef>
                <a:spcPct val="0"/>
              </a:spcBef>
              <a:spcAft>
                <a:spcPct val="0"/>
              </a:spcAft>
              <a:tabLst>
                <a:tab pos="342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uadro de texto 3"/>
          <p:cNvSpPr txBox="1">
            <a:spLocks noChangeArrowheads="1"/>
          </p:cNvSpPr>
          <p:nvPr/>
        </p:nvSpPr>
        <p:spPr bwMode="auto">
          <a:xfrm>
            <a:off x="611560" y="3469650"/>
            <a:ext cx="3456384" cy="253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altLang="es-PE"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reconoce el ingreso y su respectivo costo. Además de la cuenta por cobrar, bajo el concepto de “no emitidas”</a:t>
            </a:r>
            <a:endParaRPr kumimoji="0" lang="es-PE" altLang="es-PE"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PE"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determina, declara y paga para efectos del IGV e Impuesto a la Renta.</a:t>
            </a:r>
            <a:endParaRPr kumimoji="0" lang="es-PE" altLang="es-PE"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PE"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realiza la adición vía papeles de trabajo dado que no se ha emitido comprobante de pago y por tanto no se encuentra anotada en el Registro de Ventas.</a:t>
            </a:r>
            <a:endParaRPr kumimoji="0" lang="es-ES" altLang="es-PE" sz="1600" b="0" i="0" u="none" strike="noStrike" cap="none" normalizeH="0" baseline="0" dirty="0" smtClean="0">
              <a:ln>
                <a:noFill/>
              </a:ln>
              <a:solidFill>
                <a:schemeClr val="tx1"/>
              </a:solidFill>
              <a:effectLst/>
            </a:endParaRPr>
          </a:p>
        </p:txBody>
      </p:sp>
      <p:sp>
        <p:nvSpPr>
          <p:cNvPr id="13" name="Rectangle 14"/>
          <p:cNvSpPr>
            <a:spLocks noChangeArrowheads="1"/>
          </p:cNvSpPr>
          <p:nvPr/>
        </p:nvSpPr>
        <p:spPr bwMode="auto">
          <a:xfrm>
            <a:off x="395536" y="22129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90500" algn="l"/>
              </a:tabLst>
              <a:defRPr>
                <a:solidFill>
                  <a:schemeClr val="tx1"/>
                </a:solidFill>
                <a:latin typeface="Arial" pitchFamily="34" charset="0"/>
                <a:cs typeface="Arial" pitchFamily="34" charset="0"/>
              </a:defRPr>
            </a:lvl1pPr>
            <a:lvl2pPr fontAlgn="base">
              <a:spcBef>
                <a:spcPct val="0"/>
              </a:spcBef>
              <a:spcAft>
                <a:spcPct val="0"/>
              </a:spcAft>
              <a:tabLst>
                <a:tab pos="190500" algn="l"/>
              </a:tabLst>
              <a:defRPr>
                <a:solidFill>
                  <a:schemeClr val="tx1"/>
                </a:solidFill>
                <a:latin typeface="Arial" pitchFamily="34" charset="0"/>
                <a:cs typeface="Arial" pitchFamily="34" charset="0"/>
              </a:defRPr>
            </a:lvl2pPr>
            <a:lvl3pPr fontAlgn="base">
              <a:spcBef>
                <a:spcPct val="0"/>
              </a:spcBef>
              <a:spcAft>
                <a:spcPct val="0"/>
              </a:spcAft>
              <a:tabLst>
                <a:tab pos="190500" algn="l"/>
              </a:tabLst>
              <a:defRPr>
                <a:solidFill>
                  <a:schemeClr val="tx1"/>
                </a:solidFill>
                <a:latin typeface="Arial" pitchFamily="34" charset="0"/>
                <a:cs typeface="Arial" pitchFamily="34" charset="0"/>
              </a:defRPr>
            </a:lvl3pPr>
            <a:lvl4pPr fontAlgn="base">
              <a:spcBef>
                <a:spcPct val="0"/>
              </a:spcBef>
              <a:spcAft>
                <a:spcPct val="0"/>
              </a:spcAft>
              <a:tabLst>
                <a:tab pos="190500" algn="l"/>
              </a:tabLst>
              <a:defRPr>
                <a:solidFill>
                  <a:schemeClr val="tx1"/>
                </a:solidFill>
                <a:latin typeface="Arial" pitchFamily="34" charset="0"/>
                <a:cs typeface="Arial" pitchFamily="34" charset="0"/>
              </a:defRPr>
            </a:lvl4pPr>
            <a:lvl5pPr fontAlgn="base">
              <a:spcBef>
                <a:spcPct val="0"/>
              </a:spcBef>
              <a:spcAft>
                <a:spcPct val="0"/>
              </a:spcAft>
              <a:tabLst>
                <a:tab pos="190500" algn="l"/>
              </a:tabLst>
              <a:defRPr>
                <a:solidFill>
                  <a:schemeClr val="tx1"/>
                </a:solidFill>
                <a:latin typeface="Arial" pitchFamily="34" charset="0"/>
                <a:cs typeface="Arial" pitchFamily="34" charset="0"/>
              </a:defRPr>
            </a:lvl5pPr>
            <a:lvl6pPr fontAlgn="base">
              <a:spcBef>
                <a:spcPct val="0"/>
              </a:spcBef>
              <a:spcAft>
                <a:spcPct val="0"/>
              </a:spcAft>
              <a:tabLst>
                <a:tab pos="190500" algn="l"/>
              </a:tabLst>
              <a:defRPr>
                <a:solidFill>
                  <a:schemeClr val="tx1"/>
                </a:solidFill>
                <a:latin typeface="Arial" pitchFamily="34" charset="0"/>
                <a:cs typeface="Arial" pitchFamily="34" charset="0"/>
              </a:defRPr>
            </a:lvl6pPr>
            <a:lvl7pPr fontAlgn="base">
              <a:spcBef>
                <a:spcPct val="0"/>
              </a:spcBef>
              <a:spcAft>
                <a:spcPct val="0"/>
              </a:spcAft>
              <a:tabLst>
                <a:tab pos="190500" algn="l"/>
              </a:tabLst>
              <a:defRPr>
                <a:solidFill>
                  <a:schemeClr val="tx1"/>
                </a:solidFill>
                <a:latin typeface="Arial" pitchFamily="34" charset="0"/>
                <a:cs typeface="Arial" pitchFamily="34" charset="0"/>
              </a:defRPr>
            </a:lvl7pPr>
            <a:lvl8pPr fontAlgn="base">
              <a:spcBef>
                <a:spcPct val="0"/>
              </a:spcBef>
              <a:spcAft>
                <a:spcPct val="0"/>
              </a:spcAft>
              <a:tabLst>
                <a:tab pos="190500" algn="l"/>
              </a:tabLst>
              <a:defRPr>
                <a:solidFill>
                  <a:schemeClr val="tx1"/>
                </a:solidFill>
                <a:latin typeface="Arial" pitchFamily="34" charset="0"/>
                <a:cs typeface="Arial" pitchFamily="34" charset="0"/>
              </a:defRPr>
            </a:lvl8pPr>
            <a:lvl9pPr fontAlgn="base">
              <a:spcBef>
                <a:spcPct val="0"/>
              </a:spcBef>
              <a:spcAft>
                <a:spcPct val="0"/>
              </a:spcAft>
              <a:tabLst>
                <a:tab pos="1905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0500" algn="l"/>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Cuadro de texto 19"/>
          <p:cNvSpPr txBox="1">
            <a:spLocks noChangeArrowheads="1"/>
          </p:cNvSpPr>
          <p:nvPr/>
        </p:nvSpPr>
        <p:spPr bwMode="auto">
          <a:xfrm>
            <a:off x="1049735" y="1021378"/>
            <a:ext cx="1866266" cy="817647"/>
          </a:xfrm>
          <a:prstGeom prst="rect">
            <a:avLst/>
          </a:prstGeom>
          <a:solidFill>
            <a:srgbClr val="CC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PE" sz="1100" b="1"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PE" b="1" i="0" u="none" strike="noStrike" cap="none" normalizeH="0" baseline="0" dirty="0" smtClean="0">
                <a:ln>
                  <a:noFill/>
                </a:ln>
                <a:solidFill>
                  <a:schemeClr val="bg1"/>
                </a:solidFill>
                <a:effectLst/>
                <a:latin typeface="Calibri" pitchFamily="34" charset="0"/>
                <a:ea typeface="Calibri" pitchFamily="34" charset="0"/>
                <a:cs typeface="Calibri" pitchFamily="34" charset="0"/>
              </a:rPr>
              <a:t>Transferencia de bienes</a:t>
            </a:r>
            <a:endParaRPr kumimoji="0" lang="es-ES" altLang="es-PE" b="1" i="0" u="none" strike="noStrike" cap="none" normalizeH="0" baseline="0" dirty="0" smtClean="0">
              <a:ln>
                <a:noFill/>
              </a:ln>
              <a:solidFill>
                <a:schemeClr val="bg1"/>
              </a:solidFill>
              <a:effectLst/>
              <a:latin typeface="Arial" pitchFamily="34" charset="0"/>
              <a:cs typeface="Arial" pitchFamily="34" charset="0"/>
            </a:endParaRPr>
          </a:p>
        </p:txBody>
      </p:sp>
      <p:sp>
        <p:nvSpPr>
          <p:cNvPr id="48" name="Cuadro de texto 15"/>
          <p:cNvSpPr txBox="1">
            <a:spLocks noChangeArrowheads="1"/>
          </p:cNvSpPr>
          <p:nvPr/>
        </p:nvSpPr>
        <p:spPr bwMode="auto">
          <a:xfrm>
            <a:off x="1340801" y="2461538"/>
            <a:ext cx="1476320" cy="4357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PE"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Julio 2017</a:t>
            </a:r>
            <a:endParaRPr kumimoji="0" lang="es-ES" altLang="es-P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Cuadro de texto 20"/>
          <p:cNvSpPr txBox="1">
            <a:spLocks noChangeArrowheads="1"/>
          </p:cNvSpPr>
          <p:nvPr/>
        </p:nvSpPr>
        <p:spPr bwMode="auto">
          <a:xfrm>
            <a:off x="5314367" y="1012334"/>
            <a:ext cx="2259682" cy="801132"/>
          </a:xfrm>
          <a:prstGeom prst="rect">
            <a:avLst/>
          </a:prstGeom>
          <a:solidFill>
            <a:srgbClr val="CC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PE" b="1" i="0" u="none" strike="noStrike" cap="none" normalizeH="0" baseline="0" dirty="0" smtClean="0">
                <a:ln>
                  <a:noFill/>
                </a:ln>
                <a:solidFill>
                  <a:schemeClr val="bg1"/>
                </a:solidFill>
                <a:effectLst/>
                <a:latin typeface="Calibri" pitchFamily="34" charset="0"/>
                <a:ea typeface="Calibri" pitchFamily="34" charset="0"/>
                <a:cs typeface="Calibri" pitchFamily="34" charset="0"/>
              </a:rPr>
              <a:t>Emisión de Comprobante de Pago</a:t>
            </a:r>
            <a:endParaRPr kumimoji="0" lang="es-ES" altLang="es-PE" b="1" i="0" u="none" strike="noStrike" cap="none" normalizeH="0" baseline="0" dirty="0" smtClean="0">
              <a:ln>
                <a:noFill/>
              </a:ln>
              <a:solidFill>
                <a:schemeClr val="bg1"/>
              </a:solidFill>
              <a:effectLst/>
              <a:latin typeface="Arial" pitchFamily="34" charset="0"/>
              <a:cs typeface="Arial" pitchFamily="34" charset="0"/>
            </a:endParaRPr>
          </a:p>
        </p:txBody>
      </p:sp>
      <p:sp>
        <p:nvSpPr>
          <p:cNvPr id="50" name="Cuadro de texto 16"/>
          <p:cNvSpPr txBox="1">
            <a:spLocks noChangeArrowheads="1"/>
          </p:cNvSpPr>
          <p:nvPr/>
        </p:nvSpPr>
        <p:spPr bwMode="auto">
          <a:xfrm>
            <a:off x="5652120" y="2461538"/>
            <a:ext cx="1649150" cy="4357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PE"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Agosto 2017</a:t>
            </a:r>
            <a:endParaRPr kumimoji="0" lang="es-ES" altLang="es-P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51 Flecha abajo"/>
          <p:cNvSpPr>
            <a:spLocks noChangeArrowheads="1"/>
          </p:cNvSpPr>
          <p:nvPr/>
        </p:nvSpPr>
        <p:spPr bwMode="auto">
          <a:xfrm>
            <a:off x="1850361" y="1901028"/>
            <a:ext cx="457200" cy="457200"/>
          </a:xfrm>
          <a:prstGeom prst="down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PE"/>
          </a:p>
        </p:txBody>
      </p:sp>
      <p:sp>
        <p:nvSpPr>
          <p:cNvPr id="53" name="52 Flecha abajo"/>
          <p:cNvSpPr>
            <a:spLocks noChangeArrowheads="1"/>
          </p:cNvSpPr>
          <p:nvPr/>
        </p:nvSpPr>
        <p:spPr bwMode="auto">
          <a:xfrm>
            <a:off x="6197023" y="1901028"/>
            <a:ext cx="457200" cy="457200"/>
          </a:xfrm>
          <a:prstGeom prst="down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PE"/>
          </a:p>
        </p:txBody>
      </p:sp>
      <p:sp>
        <p:nvSpPr>
          <p:cNvPr id="55" name="54 Flecha abajo"/>
          <p:cNvSpPr>
            <a:spLocks noChangeArrowheads="1"/>
          </p:cNvSpPr>
          <p:nvPr/>
        </p:nvSpPr>
        <p:spPr bwMode="auto">
          <a:xfrm>
            <a:off x="1835696" y="2893586"/>
            <a:ext cx="457200" cy="457200"/>
          </a:xfrm>
          <a:prstGeom prst="down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PE"/>
          </a:p>
        </p:txBody>
      </p:sp>
      <p:sp>
        <p:nvSpPr>
          <p:cNvPr id="56" name="55 Flecha abajo"/>
          <p:cNvSpPr>
            <a:spLocks noChangeArrowheads="1"/>
          </p:cNvSpPr>
          <p:nvPr/>
        </p:nvSpPr>
        <p:spPr bwMode="auto">
          <a:xfrm>
            <a:off x="6203032" y="2965594"/>
            <a:ext cx="457200" cy="457200"/>
          </a:xfrm>
          <a:prstGeom prst="down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PE"/>
          </a:p>
        </p:txBody>
      </p:sp>
    </p:spTree>
    <p:extLst>
      <p:ext uri="{BB962C8B-B14F-4D97-AF65-F5344CB8AC3E}">
        <p14:creationId xmlns:p14="http://schemas.microsoft.com/office/powerpoint/2010/main" val="138223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59"/>
          <p:cNvSpPr>
            <a:spLocks noChangeArrowheads="1"/>
          </p:cNvSpPr>
          <p:nvPr/>
        </p:nvSpPr>
        <p:spPr bwMode="auto">
          <a:xfrm>
            <a:off x="0" y="-49078"/>
            <a:ext cx="9144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s-PE" altLang="es-PE" sz="1800"/>
          </a:p>
        </p:txBody>
      </p:sp>
      <p:sp>
        <p:nvSpPr>
          <p:cNvPr id="7" name="Rectangle 8"/>
          <p:cNvSpPr>
            <a:spLocks noChangeArrowheads="1"/>
          </p:cNvSpPr>
          <p:nvPr/>
        </p:nvSpPr>
        <p:spPr bwMode="auto">
          <a:xfrm>
            <a:off x="529321" y="48487"/>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PE" altLang="es-PE" sz="2400" b="1" dirty="0" smtClean="0">
                <a:solidFill>
                  <a:srgbClr val="CC9900"/>
                </a:solidFill>
                <a:cs typeface="Calibri" pitchFamily="34" charset="0"/>
              </a:rPr>
              <a:t>CASO PRÁCTICO</a:t>
            </a:r>
            <a:endParaRPr kumimoji="0" lang="es-PE" altLang="es-PE" sz="2400" b="0" i="0" u="none" strike="noStrike" cap="none" normalizeH="0" baseline="0" dirty="0" smtClean="0">
              <a:ln>
                <a:noFill/>
              </a:ln>
              <a:solidFill>
                <a:srgbClr val="CC9900"/>
              </a:solidFill>
              <a:effectLst/>
              <a:cs typeface="Arial" pitchFamily="34" charset="0"/>
            </a:endParaRPr>
          </a:p>
        </p:txBody>
      </p:sp>
      <p:sp>
        <p:nvSpPr>
          <p:cNvPr id="8"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Rectángulo"/>
          <p:cNvSpPr/>
          <p:nvPr/>
        </p:nvSpPr>
        <p:spPr>
          <a:xfrm>
            <a:off x="395536" y="408878"/>
            <a:ext cx="8352928" cy="1107996"/>
          </a:xfrm>
          <a:prstGeom prst="rect">
            <a:avLst/>
          </a:prstGeom>
        </p:spPr>
        <p:txBody>
          <a:bodyPr wrap="square">
            <a:spAutoFit/>
          </a:bodyPr>
          <a:lstStyle/>
          <a:p>
            <a:pPr lvl="0" algn="just" fontAlgn="ctr"/>
            <a:r>
              <a:rPr lang="es-ES_tradnl" sz="1600" b="1" dirty="0" smtClean="0"/>
              <a:t>Oportunidad de la emisión del comprobante </a:t>
            </a:r>
            <a:r>
              <a:rPr lang="es-ES_tradnl" sz="1600" b="1" dirty="0"/>
              <a:t>de </a:t>
            </a:r>
            <a:r>
              <a:rPr lang="es-ES_tradnl" sz="1600" b="1" dirty="0" smtClean="0"/>
              <a:t>pago</a:t>
            </a:r>
            <a:endParaRPr lang="es-PE" sz="1600" dirty="0"/>
          </a:p>
          <a:p>
            <a:pPr algn="just" fontAlgn="ctr"/>
            <a:r>
              <a:rPr lang="es-ES_tradnl" sz="1600" dirty="0" smtClean="0"/>
              <a:t>En virtud al </a:t>
            </a:r>
            <a:r>
              <a:rPr lang="es-ES_tradnl" sz="1600" dirty="0"/>
              <a:t>numeral 1 del artículo 5º del RCP, dado que los bienes fueron entregados en el mes de julio 2017 el comprobante debió emitirse en dicha oportunidad, por lo que se ha </a:t>
            </a:r>
            <a:r>
              <a:rPr lang="es-ES_tradnl" sz="1600" dirty="0" smtClean="0"/>
              <a:t>emitido extemporáneamente  </a:t>
            </a:r>
            <a:r>
              <a:rPr lang="es-ES_tradnl" sz="1600" dirty="0"/>
              <a:t>en el mes de agosto 2017. </a:t>
            </a:r>
            <a:endParaRPr lang="es-PE" sz="1600" dirty="0"/>
          </a:p>
        </p:txBody>
      </p:sp>
      <p:sp>
        <p:nvSpPr>
          <p:cNvPr id="41" name="40 Abrir llave"/>
          <p:cNvSpPr>
            <a:spLocks/>
          </p:cNvSpPr>
          <p:nvPr/>
        </p:nvSpPr>
        <p:spPr bwMode="auto">
          <a:xfrm rot="16200000">
            <a:off x="3285807" y="8525193"/>
            <a:ext cx="464185" cy="1828800"/>
          </a:xfrm>
          <a:prstGeom prst="leftBrace">
            <a:avLst>
              <a:gd name="adj1" fmla="val 3283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PE"/>
          </a:p>
        </p:txBody>
      </p:sp>
      <p:sp>
        <p:nvSpPr>
          <p:cNvPr id="40" name="Rectangle 4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42900" algn="l"/>
              </a:tabLst>
              <a:defRPr>
                <a:solidFill>
                  <a:schemeClr val="tx1"/>
                </a:solidFill>
                <a:latin typeface="Arial" pitchFamily="34" charset="0"/>
                <a:cs typeface="Arial" pitchFamily="34" charset="0"/>
              </a:defRPr>
            </a:lvl1pPr>
            <a:lvl2pPr fontAlgn="base">
              <a:spcBef>
                <a:spcPct val="0"/>
              </a:spcBef>
              <a:spcAft>
                <a:spcPct val="0"/>
              </a:spcAft>
              <a:tabLst>
                <a:tab pos="342900" algn="l"/>
              </a:tabLst>
              <a:defRPr>
                <a:solidFill>
                  <a:schemeClr val="tx1"/>
                </a:solidFill>
                <a:latin typeface="Arial" pitchFamily="34" charset="0"/>
                <a:cs typeface="Arial" pitchFamily="34" charset="0"/>
              </a:defRPr>
            </a:lvl2pPr>
            <a:lvl3pPr fontAlgn="base">
              <a:spcBef>
                <a:spcPct val="0"/>
              </a:spcBef>
              <a:spcAft>
                <a:spcPct val="0"/>
              </a:spcAft>
              <a:tabLst>
                <a:tab pos="342900" algn="l"/>
              </a:tabLst>
              <a:defRPr>
                <a:solidFill>
                  <a:schemeClr val="tx1"/>
                </a:solidFill>
                <a:latin typeface="Arial" pitchFamily="34" charset="0"/>
                <a:cs typeface="Arial" pitchFamily="34" charset="0"/>
              </a:defRPr>
            </a:lvl3pPr>
            <a:lvl4pPr fontAlgn="base">
              <a:spcBef>
                <a:spcPct val="0"/>
              </a:spcBef>
              <a:spcAft>
                <a:spcPct val="0"/>
              </a:spcAft>
              <a:tabLst>
                <a:tab pos="342900" algn="l"/>
              </a:tabLst>
              <a:defRPr>
                <a:solidFill>
                  <a:schemeClr val="tx1"/>
                </a:solidFill>
                <a:latin typeface="Arial" pitchFamily="34" charset="0"/>
                <a:cs typeface="Arial" pitchFamily="34" charset="0"/>
              </a:defRPr>
            </a:lvl4pPr>
            <a:lvl5pPr fontAlgn="base">
              <a:spcBef>
                <a:spcPct val="0"/>
              </a:spcBef>
              <a:spcAft>
                <a:spcPct val="0"/>
              </a:spcAft>
              <a:tabLst>
                <a:tab pos="342900" algn="l"/>
              </a:tabLst>
              <a:defRPr>
                <a:solidFill>
                  <a:schemeClr val="tx1"/>
                </a:solidFill>
                <a:latin typeface="Arial" pitchFamily="34" charset="0"/>
                <a:cs typeface="Arial" pitchFamily="34" charset="0"/>
              </a:defRPr>
            </a:lvl5pPr>
            <a:lvl6pPr fontAlgn="base">
              <a:spcBef>
                <a:spcPct val="0"/>
              </a:spcBef>
              <a:spcAft>
                <a:spcPct val="0"/>
              </a:spcAft>
              <a:tabLst>
                <a:tab pos="342900" algn="l"/>
              </a:tabLst>
              <a:defRPr>
                <a:solidFill>
                  <a:schemeClr val="tx1"/>
                </a:solidFill>
                <a:latin typeface="Arial" pitchFamily="34" charset="0"/>
                <a:cs typeface="Arial" pitchFamily="34" charset="0"/>
              </a:defRPr>
            </a:lvl6pPr>
            <a:lvl7pPr fontAlgn="base">
              <a:spcBef>
                <a:spcPct val="0"/>
              </a:spcBef>
              <a:spcAft>
                <a:spcPct val="0"/>
              </a:spcAft>
              <a:tabLst>
                <a:tab pos="342900" algn="l"/>
              </a:tabLst>
              <a:defRPr>
                <a:solidFill>
                  <a:schemeClr val="tx1"/>
                </a:solidFill>
                <a:latin typeface="Arial" pitchFamily="34" charset="0"/>
                <a:cs typeface="Arial" pitchFamily="34" charset="0"/>
              </a:defRPr>
            </a:lvl7pPr>
            <a:lvl8pPr fontAlgn="base">
              <a:spcBef>
                <a:spcPct val="0"/>
              </a:spcBef>
              <a:spcAft>
                <a:spcPct val="0"/>
              </a:spcAft>
              <a:tabLst>
                <a:tab pos="342900" algn="l"/>
              </a:tabLst>
              <a:defRPr>
                <a:solidFill>
                  <a:schemeClr val="tx1"/>
                </a:solidFill>
                <a:latin typeface="Arial" pitchFamily="34" charset="0"/>
                <a:cs typeface="Arial" pitchFamily="34" charset="0"/>
              </a:defRPr>
            </a:lvl8pPr>
            <a:lvl9pPr fontAlgn="base">
              <a:spcBef>
                <a:spcPct val="0"/>
              </a:spcBef>
              <a:spcAft>
                <a:spcPct val="0"/>
              </a:spcAft>
              <a:tabLst>
                <a:tab pos="342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395536" y="22129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90500" algn="l"/>
              </a:tabLst>
              <a:defRPr>
                <a:solidFill>
                  <a:schemeClr val="tx1"/>
                </a:solidFill>
                <a:latin typeface="Arial" pitchFamily="34" charset="0"/>
                <a:cs typeface="Arial" pitchFamily="34" charset="0"/>
              </a:defRPr>
            </a:lvl1pPr>
            <a:lvl2pPr fontAlgn="base">
              <a:spcBef>
                <a:spcPct val="0"/>
              </a:spcBef>
              <a:spcAft>
                <a:spcPct val="0"/>
              </a:spcAft>
              <a:tabLst>
                <a:tab pos="190500" algn="l"/>
              </a:tabLst>
              <a:defRPr>
                <a:solidFill>
                  <a:schemeClr val="tx1"/>
                </a:solidFill>
                <a:latin typeface="Arial" pitchFamily="34" charset="0"/>
                <a:cs typeface="Arial" pitchFamily="34" charset="0"/>
              </a:defRPr>
            </a:lvl2pPr>
            <a:lvl3pPr fontAlgn="base">
              <a:spcBef>
                <a:spcPct val="0"/>
              </a:spcBef>
              <a:spcAft>
                <a:spcPct val="0"/>
              </a:spcAft>
              <a:tabLst>
                <a:tab pos="190500" algn="l"/>
              </a:tabLst>
              <a:defRPr>
                <a:solidFill>
                  <a:schemeClr val="tx1"/>
                </a:solidFill>
                <a:latin typeface="Arial" pitchFamily="34" charset="0"/>
                <a:cs typeface="Arial" pitchFamily="34" charset="0"/>
              </a:defRPr>
            </a:lvl3pPr>
            <a:lvl4pPr fontAlgn="base">
              <a:spcBef>
                <a:spcPct val="0"/>
              </a:spcBef>
              <a:spcAft>
                <a:spcPct val="0"/>
              </a:spcAft>
              <a:tabLst>
                <a:tab pos="190500" algn="l"/>
              </a:tabLst>
              <a:defRPr>
                <a:solidFill>
                  <a:schemeClr val="tx1"/>
                </a:solidFill>
                <a:latin typeface="Arial" pitchFamily="34" charset="0"/>
                <a:cs typeface="Arial" pitchFamily="34" charset="0"/>
              </a:defRPr>
            </a:lvl4pPr>
            <a:lvl5pPr fontAlgn="base">
              <a:spcBef>
                <a:spcPct val="0"/>
              </a:spcBef>
              <a:spcAft>
                <a:spcPct val="0"/>
              </a:spcAft>
              <a:tabLst>
                <a:tab pos="190500" algn="l"/>
              </a:tabLst>
              <a:defRPr>
                <a:solidFill>
                  <a:schemeClr val="tx1"/>
                </a:solidFill>
                <a:latin typeface="Arial" pitchFamily="34" charset="0"/>
                <a:cs typeface="Arial" pitchFamily="34" charset="0"/>
              </a:defRPr>
            </a:lvl5pPr>
            <a:lvl6pPr fontAlgn="base">
              <a:spcBef>
                <a:spcPct val="0"/>
              </a:spcBef>
              <a:spcAft>
                <a:spcPct val="0"/>
              </a:spcAft>
              <a:tabLst>
                <a:tab pos="190500" algn="l"/>
              </a:tabLst>
              <a:defRPr>
                <a:solidFill>
                  <a:schemeClr val="tx1"/>
                </a:solidFill>
                <a:latin typeface="Arial" pitchFamily="34" charset="0"/>
                <a:cs typeface="Arial" pitchFamily="34" charset="0"/>
              </a:defRPr>
            </a:lvl6pPr>
            <a:lvl7pPr fontAlgn="base">
              <a:spcBef>
                <a:spcPct val="0"/>
              </a:spcBef>
              <a:spcAft>
                <a:spcPct val="0"/>
              </a:spcAft>
              <a:tabLst>
                <a:tab pos="190500" algn="l"/>
              </a:tabLst>
              <a:defRPr>
                <a:solidFill>
                  <a:schemeClr val="tx1"/>
                </a:solidFill>
                <a:latin typeface="Arial" pitchFamily="34" charset="0"/>
                <a:cs typeface="Arial" pitchFamily="34" charset="0"/>
              </a:defRPr>
            </a:lvl7pPr>
            <a:lvl8pPr fontAlgn="base">
              <a:spcBef>
                <a:spcPct val="0"/>
              </a:spcBef>
              <a:spcAft>
                <a:spcPct val="0"/>
              </a:spcAft>
              <a:tabLst>
                <a:tab pos="190500" algn="l"/>
              </a:tabLst>
              <a:defRPr>
                <a:solidFill>
                  <a:schemeClr val="tx1"/>
                </a:solidFill>
                <a:latin typeface="Arial" pitchFamily="34" charset="0"/>
                <a:cs typeface="Arial" pitchFamily="34" charset="0"/>
              </a:defRPr>
            </a:lvl8pPr>
            <a:lvl9pPr fontAlgn="base">
              <a:spcBef>
                <a:spcPct val="0"/>
              </a:spcBef>
              <a:spcAft>
                <a:spcPct val="0"/>
              </a:spcAft>
              <a:tabLst>
                <a:tab pos="1905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0500" algn="l"/>
              </a:tabLst>
            </a:pPr>
            <a:endParaRPr kumimoji="0" lang="es-PE" alt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18 Rectángulo"/>
          <p:cNvSpPr/>
          <p:nvPr/>
        </p:nvSpPr>
        <p:spPr>
          <a:xfrm>
            <a:off x="397179" y="1404065"/>
            <a:ext cx="8352928" cy="584775"/>
          </a:xfrm>
          <a:prstGeom prst="rect">
            <a:avLst/>
          </a:prstGeom>
        </p:spPr>
        <p:txBody>
          <a:bodyPr wrap="square">
            <a:spAutoFit/>
          </a:bodyPr>
          <a:lstStyle/>
          <a:p>
            <a:pPr lvl="0" algn="just" fontAlgn="ctr"/>
            <a:r>
              <a:rPr lang="es-PE" sz="1600" b="1" dirty="0" smtClean="0"/>
              <a:t>Dinámica contable</a:t>
            </a:r>
          </a:p>
          <a:p>
            <a:pPr algn="just" fontAlgn="ctr"/>
            <a:r>
              <a:rPr lang="es-ES" sz="1600" b="1" dirty="0"/>
              <a:t>Mes de julio 2017: Reconocimiento del ingreso por la venta de </a:t>
            </a:r>
            <a:r>
              <a:rPr lang="es-ES" sz="1600" b="1" dirty="0" smtClean="0"/>
              <a:t>bienes</a:t>
            </a:r>
            <a:endParaRPr lang="es-PE" sz="1600" dirty="0"/>
          </a:p>
        </p:txBody>
      </p:sp>
      <p:pic>
        <p:nvPicPr>
          <p:cNvPr id="2048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375" b="5678"/>
          <a:stretch/>
        </p:blipFill>
        <p:spPr bwMode="auto">
          <a:xfrm>
            <a:off x="1331640" y="1916832"/>
            <a:ext cx="6408625" cy="445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515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3518</TotalTime>
  <Words>3787</Words>
  <Application>Microsoft Office PowerPoint</Application>
  <PresentationFormat>Presentación en pantalla (4:3)</PresentationFormat>
  <Paragraphs>331</Paragraphs>
  <Slides>38</Slides>
  <Notes>7</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  </vt:lpstr>
      <vt:lpstr>Presentación de PowerPoint</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 Ortega</dc:creator>
  <cp:lastModifiedBy>Rosa Ortega</cp:lastModifiedBy>
  <cp:revision>212</cp:revision>
  <dcterms:created xsi:type="dcterms:W3CDTF">2017-04-13T17:42:15Z</dcterms:created>
  <dcterms:modified xsi:type="dcterms:W3CDTF">2017-09-06T14:18:29Z</dcterms:modified>
</cp:coreProperties>
</file>